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  <p:sldMasterId id="2147483725" r:id="rId2"/>
    <p:sldMasterId id="2147483696" r:id="rId3"/>
  </p:sldMasterIdLst>
  <p:notesMasterIdLst>
    <p:notesMasterId r:id="rId44"/>
  </p:notesMasterIdLst>
  <p:sldIdLst>
    <p:sldId id="323" r:id="rId4"/>
    <p:sldId id="257" r:id="rId5"/>
    <p:sldId id="309" r:id="rId6"/>
    <p:sldId id="310" r:id="rId7"/>
    <p:sldId id="259" r:id="rId8"/>
    <p:sldId id="341" r:id="rId9"/>
    <p:sldId id="338" r:id="rId10"/>
    <p:sldId id="340" r:id="rId11"/>
    <p:sldId id="317" r:id="rId12"/>
    <p:sldId id="313" r:id="rId13"/>
    <p:sldId id="318" r:id="rId14"/>
    <p:sldId id="343" r:id="rId15"/>
    <p:sldId id="342" r:id="rId16"/>
    <p:sldId id="315" r:id="rId17"/>
    <p:sldId id="344" r:id="rId18"/>
    <p:sldId id="302" r:id="rId19"/>
    <p:sldId id="316" r:id="rId20"/>
    <p:sldId id="304" r:id="rId21"/>
    <p:sldId id="306" r:id="rId22"/>
    <p:sldId id="303" r:id="rId23"/>
    <p:sldId id="308" r:id="rId24"/>
    <p:sldId id="328" r:id="rId25"/>
    <p:sldId id="329" r:id="rId26"/>
    <p:sldId id="330" r:id="rId27"/>
    <p:sldId id="319" r:id="rId28"/>
    <p:sldId id="320" r:id="rId29"/>
    <p:sldId id="321" r:id="rId30"/>
    <p:sldId id="300" r:id="rId31"/>
    <p:sldId id="324" r:id="rId32"/>
    <p:sldId id="331" r:id="rId33"/>
    <p:sldId id="332" r:id="rId34"/>
    <p:sldId id="333" r:id="rId35"/>
    <p:sldId id="334" r:id="rId36"/>
    <p:sldId id="322" r:id="rId37"/>
    <p:sldId id="325" r:id="rId38"/>
    <p:sldId id="335" r:id="rId39"/>
    <p:sldId id="336" r:id="rId40"/>
    <p:sldId id="327" r:id="rId41"/>
    <p:sldId id="337" r:id="rId42"/>
    <p:sldId id="301" r:id="rId43"/>
  </p:sldIdLst>
  <p:sldSz cx="9144000" cy="6858000" type="screen4x3"/>
  <p:notesSz cx="6858000" cy="9144000"/>
  <p:embeddedFontLst>
    <p:embeddedFont>
      <p:font typeface="Calibri Light" panose="020F0302020204030204" pitchFamily="34" charset="0"/>
      <p:regular r:id="rId45"/>
      <p:italic r:id="rId46"/>
    </p:embeddedFon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onsolas" panose="020B0609020204030204" pitchFamily="49" charset="0"/>
      <p:regular r:id="rId51"/>
      <p:bold r:id="rId52"/>
      <p:italic r:id="rId53"/>
      <p:boldItalic r:id="rId54"/>
    </p:embeddedFont>
  </p:embeddedFontLst>
  <p:custDataLst>
    <p:tags r:id="rId55"/>
  </p:custData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uhl" initials="p" lastIdx="4" clrIdx="0">
    <p:extLst>
      <p:ext uri="{19B8F6BF-5375-455C-9EA6-DF929625EA0E}">
        <p15:presenceInfo xmlns:p15="http://schemas.microsoft.com/office/powerpoint/2012/main" userId="puh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C00"/>
    <a:srgbClr val="0499B6"/>
    <a:srgbClr val="8082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47" autoAdjust="0"/>
    <p:restoredTop sz="82986" autoAdjust="0"/>
  </p:normalViewPr>
  <p:slideViewPr>
    <p:cSldViewPr>
      <p:cViewPr varScale="1">
        <p:scale>
          <a:sx n="75" d="100"/>
          <a:sy n="75" d="100"/>
        </p:scale>
        <p:origin x="72" y="45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tags" Target="tags/tag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viewProps" Target="viewProp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4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5.xml"/><Relationship Id="rId51" Type="http://schemas.openxmlformats.org/officeDocument/2006/relationships/font" Target="fonts/font7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font" Target="fonts/font2.fntdata"/><Relationship Id="rId59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5.fntdata"/><Relationship Id="rId57" Type="http://schemas.openxmlformats.org/officeDocument/2006/relationships/presProps" Target="pres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8.fntdata"/><Relationship Id="rId60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22T13:47:22.104" idx="2">
    <p:pos x="4223" y="822"/>
    <p:text>Melhorar os Foruns</p:text>
    <p:extLst>
      <p:ext uri="{C676402C-5697-4E1C-873F-D02D1690AC5C}">
        <p15:threadingInfo xmlns:p15="http://schemas.microsoft.com/office/powerpoint/2012/main" timeZoneBias="12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5-10-22T00:55:07.908" idx="1">
    <p:pos x="2008" y="652"/>
    <p:text>Extender explicação???</p:text>
    <p:extLst>
      <p:ext uri="{C676402C-5697-4E1C-873F-D02D1690AC5C}">
        <p15:threadingInfo xmlns:p15="http://schemas.microsoft.com/office/powerpoint/2012/main" timeZoneBias="1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32F30F-3B11-4372-89B9-F8AB5406D210}" type="datetimeFigureOut">
              <a:rPr lang="pt-BR" smtClean="0"/>
              <a:pPr/>
              <a:t>22/10/2015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B43D88-D6A8-46D8-9093-CF118BD12A73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77176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Ken Thompson,</a:t>
            </a:r>
            <a:r>
              <a:rPr lang="pt-BR" baseline="0" dirty="0" smtClean="0"/>
              <a:t> age 72: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Bell </a:t>
            </a:r>
            <a:r>
              <a:rPr lang="pt-BR" baseline="0" dirty="0" err="1" smtClean="0"/>
              <a:t>Labs</a:t>
            </a:r>
            <a:r>
              <a:rPr lang="pt-BR" baseline="0" dirty="0" smtClean="0"/>
              <a:t>, </a:t>
            </a:r>
            <a:r>
              <a:rPr lang="pt-BR" baseline="0" dirty="0" err="1" smtClean="0"/>
              <a:t>Entrisphere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Inc</a:t>
            </a:r>
            <a:r>
              <a:rPr lang="pt-BR" baseline="0" dirty="0" smtClean="0"/>
              <a:t>, Google inc.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U</a:t>
            </a:r>
            <a:r>
              <a:rPr lang="pt-BR" dirty="0" smtClean="0"/>
              <a:t>nix,</a:t>
            </a:r>
            <a:r>
              <a:rPr lang="pt-BR" baseline="0" dirty="0" smtClean="0"/>
              <a:t> B(</a:t>
            </a:r>
            <a:r>
              <a:rPr lang="pt-BR" baseline="0" dirty="0" err="1" smtClean="0"/>
              <a:t>pl</a:t>
            </a:r>
            <a:r>
              <a:rPr lang="pt-BR" baseline="0" dirty="0" smtClean="0"/>
              <a:t>), UTF-8, Go, </a:t>
            </a:r>
            <a:r>
              <a:rPr lang="pt-BR" baseline="0" dirty="0" err="1" smtClean="0"/>
              <a:t>Endgame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Tablebase</a:t>
            </a:r>
            <a:endParaRPr lang="pt-B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7 </a:t>
            </a:r>
            <a:r>
              <a:rPr lang="pt-BR" baseline="0" dirty="0" err="1" smtClean="0"/>
              <a:t>notable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awards</a:t>
            </a:r>
            <a:r>
              <a:rPr lang="pt-BR" baseline="0" dirty="0" smtClean="0"/>
              <a:t>, </a:t>
            </a:r>
            <a:r>
              <a:rPr lang="pt-BR" baseline="0" dirty="0" err="1" smtClean="0"/>
              <a:t>including</a:t>
            </a:r>
            <a:r>
              <a:rPr lang="pt-BR" baseline="0" dirty="0" smtClean="0"/>
              <a:t> Turing, IEEE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baseline="0" dirty="0" smtClean="0"/>
              <a:t>Dennis Ritchie, </a:t>
            </a:r>
            <a:r>
              <a:rPr lang="pt-BR" baseline="0" dirty="0" err="1" smtClean="0"/>
              <a:t>died</a:t>
            </a:r>
            <a:r>
              <a:rPr lang="pt-BR" baseline="0" dirty="0" smtClean="0"/>
              <a:t> in 2011 </a:t>
            </a:r>
            <a:r>
              <a:rPr lang="pt-BR" baseline="0" dirty="0" err="1" smtClean="0"/>
              <a:t>aged</a:t>
            </a:r>
            <a:r>
              <a:rPr lang="pt-BR" baseline="0" dirty="0" smtClean="0"/>
              <a:t> 70: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Bell </a:t>
            </a:r>
            <a:r>
              <a:rPr lang="pt-BR" baseline="0" dirty="0" err="1" smtClean="0"/>
              <a:t>Labs</a:t>
            </a:r>
            <a:endParaRPr lang="pt-B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err="1" smtClean="0"/>
              <a:t>Multics</a:t>
            </a:r>
            <a:r>
              <a:rPr lang="pt-BR" baseline="0" dirty="0" smtClean="0"/>
              <a:t>, Unix, B (</a:t>
            </a:r>
            <a:r>
              <a:rPr lang="pt-BR" baseline="0" dirty="0" err="1" smtClean="0"/>
              <a:t>pl</a:t>
            </a:r>
            <a:r>
              <a:rPr lang="pt-BR" baseline="0" dirty="0" smtClean="0"/>
              <a:t>), C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baseline="0" dirty="0" smtClean="0"/>
              <a:t>7 </a:t>
            </a:r>
            <a:r>
              <a:rPr lang="pt-BR" baseline="0" dirty="0" err="1" smtClean="0"/>
              <a:t>notable</a:t>
            </a:r>
            <a:r>
              <a:rPr lang="pt-BR" baseline="0" dirty="0" smtClean="0"/>
              <a:t> </a:t>
            </a:r>
            <a:r>
              <a:rPr lang="pt-BR" baseline="0" dirty="0" err="1" smtClean="0"/>
              <a:t>awards</a:t>
            </a:r>
            <a:r>
              <a:rPr lang="pt-BR" baseline="0" dirty="0" smtClean="0"/>
              <a:t>, </a:t>
            </a:r>
            <a:r>
              <a:rPr lang="pt-BR" baseline="0" dirty="0" err="1" smtClean="0"/>
              <a:t>including</a:t>
            </a:r>
            <a:r>
              <a:rPr lang="pt-BR" baseline="0" dirty="0" smtClean="0"/>
              <a:t> Turing, IEEE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31300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Então um dia desses Linus</a:t>
            </a:r>
            <a:r>
              <a:rPr lang="pt-BR" baseline="0" dirty="0" smtClean="0"/>
              <a:t> Torvalds pode receber um </a:t>
            </a:r>
            <a:r>
              <a:rPr lang="pt-BR" baseline="0" dirty="0" err="1" smtClean="0"/>
              <a:t>email</a:t>
            </a:r>
            <a:r>
              <a:rPr lang="pt-BR" baseline="0" dirty="0" smtClean="0"/>
              <a:t> seu que você nem tem ideia que existe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351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 smtClean="0"/>
              <a:t>Kernel</a:t>
            </a:r>
            <a:r>
              <a:rPr lang="pt-BR" baseline="0" dirty="0" smtClean="0"/>
              <a:t> Linux é discutido diariamente no LKML (Linux Kernel Mailing </a:t>
            </a:r>
            <a:r>
              <a:rPr lang="pt-BR" baseline="0" dirty="0" err="1" smtClean="0"/>
              <a:t>List</a:t>
            </a:r>
            <a:r>
              <a:rPr lang="pt-BR" baseline="0" dirty="0" smtClean="0"/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Como é orientado a módulos, eles podem ser desabilitados e substituídos facilmente.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err="1" smtClean="0"/>
              <a:t>Livepatch</a:t>
            </a:r>
            <a:r>
              <a:rPr lang="pt-BR" baseline="0" dirty="0" smtClean="0"/>
              <a:t> é uma ferramenta que será implementada em breve e permite correções do Kernel sem reboot.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6302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Tanenbaum</a:t>
            </a:r>
            <a:r>
              <a:rPr lang="pt-BR" dirty="0" smtClean="0"/>
              <a:t>, age 71</a:t>
            </a:r>
            <a:endParaRPr lang="pt-B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MINIX, </a:t>
            </a:r>
            <a:r>
              <a:rPr lang="pt-BR" baseline="0" dirty="0" err="1" smtClean="0"/>
              <a:t>microkernels</a:t>
            </a:r>
            <a:endParaRPr lang="pt-BR" baseline="0" dirty="0" smtClean="0"/>
          </a:p>
          <a:p>
            <a:pPr marL="0" indent="0">
              <a:buFont typeface="Arial" panose="020B0604020202020204" pitchFamily="34" charset="0"/>
              <a:buNone/>
            </a:pPr>
            <a:endParaRPr lang="pt-BR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baseline="0" dirty="0" err="1" smtClean="0"/>
              <a:t>Minix</a:t>
            </a:r>
            <a:r>
              <a:rPr lang="pt-BR" baseline="0" dirty="0" smtClean="0"/>
              <a:t> </a:t>
            </a:r>
            <a:r>
              <a:rPr lang="pt-BR" baseline="0" dirty="0" err="1" smtClean="0"/>
              <a:t>is</a:t>
            </a:r>
            <a:r>
              <a:rPr lang="pt-BR" baseline="0" dirty="0" smtClean="0"/>
              <a:t> a </a:t>
            </a:r>
            <a:r>
              <a:rPr lang="pt-BR" baseline="0" dirty="0" err="1" smtClean="0"/>
              <a:t>unix-like</a:t>
            </a:r>
            <a:r>
              <a:rPr lang="pt-BR" baseline="0" dirty="0" smtClean="0"/>
              <a:t> OS for </a:t>
            </a:r>
            <a:r>
              <a:rPr lang="pt-BR" baseline="0" dirty="0" err="1" smtClean="0"/>
              <a:t>teaching</a:t>
            </a:r>
            <a:r>
              <a:rPr lang="pt-BR" baseline="0" dirty="0" smtClean="0"/>
              <a:t> </a:t>
            </a:r>
            <a:r>
              <a:rPr lang="pt-BR" baseline="0" dirty="0" err="1" smtClean="0"/>
              <a:t>purposes</a:t>
            </a:r>
            <a:r>
              <a:rPr lang="pt-BR" baseline="0" dirty="0" smtClean="0"/>
              <a:t> </a:t>
            </a:r>
            <a:r>
              <a:rPr lang="pt-BR" baseline="0" dirty="0" err="1" smtClean="0"/>
              <a:t>developed</a:t>
            </a:r>
            <a:r>
              <a:rPr lang="pt-BR" baseline="0" dirty="0" smtClean="0"/>
              <a:t> in </a:t>
            </a:r>
            <a:r>
              <a:rPr lang="pt-BR" dirty="0" smtClean="0"/>
              <a:t>1987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baseline="0" dirty="0" smtClean="0"/>
              <a:t>Foi </a:t>
            </a:r>
            <a:r>
              <a:rPr lang="pt-BR" baseline="0" dirty="0" err="1" smtClean="0"/>
              <a:t>re-licenciado</a:t>
            </a:r>
            <a:r>
              <a:rPr lang="pt-BR" baseline="0" dirty="0" smtClean="0"/>
              <a:t> em 2000 para BSD, ele era proprietário mas livre para estudo.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baseline="0" dirty="0" smtClean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58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 smtClean="0"/>
              <a:t>GNU é anterior</a:t>
            </a:r>
            <a:r>
              <a:rPr lang="pt-BR" b="0" baseline="0" dirty="0" smtClean="0"/>
              <a:t> ao Linux. Linus cita eles </a:t>
            </a:r>
            <a:r>
              <a:rPr lang="pt-BR" b="0" baseline="0" dirty="0" smtClean="0"/>
              <a:t>na </a:t>
            </a:r>
            <a:r>
              <a:rPr lang="pt-BR" b="0" baseline="0" dirty="0" smtClean="0"/>
              <a:t>carta </a:t>
            </a:r>
            <a:endParaRPr lang="pt-BR" b="0" baseline="0" dirty="0" smtClean="0"/>
          </a:p>
          <a:p>
            <a:endParaRPr lang="pt-BR" b="0" i="1" baseline="0" dirty="0" smtClean="0"/>
          </a:p>
          <a:p>
            <a:r>
              <a:rPr lang="en-US" b="0" i="1" dirty="0" smtClean="0"/>
              <a:t>"Heckert GNU white". Via Wikipedia - https://en.wikipedia.org/wiki/File:Heckert_GNU_white.svg#/media/File:Heckert_GNU_white.svg</a:t>
            </a:r>
            <a:endParaRPr lang="en-US" b="0" i="1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2285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5299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9852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"Linux kernel map" by Conan at English Wikipedia. Licensed under CC BY 3.0 via Commons - https://commons.wikimedia.org/wiki/File:Linux_kernel_map.png#/media/File:Linux_kernel_map.png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723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"Linux Distribution Timeline with Android" by Google. Licensed under CC BY 3.0 via Commons - https://commons.wikimedia.org/wiki/File:Linux_Distribution_Timeline_with_Android.svg#/media/File:Linux_Distribution_Timeline_with_Android.svg</a:t>
            </a:r>
          </a:p>
          <a:p>
            <a:endParaRPr lang="pt-BR" dirty="0" smtClean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0891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u="none" dirty="0" smtClean="0"/>
              <a:t>Geralmente on-line</a:t>
            </a:r>
            <a:endParaRPr lang="en-US" u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879497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Detalhe</a:t>
            </a:r>
            <a:r>
              <a:rPr lang="pt-BR" baseline="0" dirty="0" smtClean="0"/>
              <a:t> na forte ligação dos gerenciadores de pacotes e a história das distribuições.</a:t>
            </a:r>
          </a:p>
          <a:p>
            <a:endParaRPr lang="pt-BR" baseline="0" dirty="0" smtClean="0"/>
          </a:p>
          <a:p>
            <a:r>
              <a:rPr lang="pt-BR" i="0" dirty="0" err="1" smtClean="0"/>
              <a:t>dpkg</a:t>
            </a:r>
            <a:r>
              <a:rPr lang="pt-BR" i="0" dirty="0" smtClean="0"/>
              <a:t>/APT </a:t>
            </a:r>
            <a:r>
              <a:rPr lang="pt-BR" i="0" baseline="0" dirty="0" smtClean="0"/>
              <a:t> -&gt; DPKG é </a:t>
            </a:r>
            <a:r>
              <a:rPr lang="pt-BR" i="0" baseline="0" dirty="0" err="1" smtClean="0"/>
              <a:t>low</a:t>
            </a:r>
            <a:r>
              <a:rPr lang="pt-BR" i="0" baseline="0" dirty="0" smtClean="0"/>
              <a:t> </a:t>
            </a:r>
            <a:r>
              <a:rPr lang="pt-BR" i="0" baseline="0" dirty="0" err="1" smtClean="0"/>
              <a:t>level</a:t>
            </a:r>
            <a:r>
              <a:rPr lang="pt-BR" i="0" baseline="0" dirty="0" smtClean="0"/>
              <a:t>, enquanto APT resolve dependências complicadas e recupera os .</a:t>
            </a:r>
            <a:r>
              <a:rPr lang="pt-BR" i="0" baseline="0" dirty="0" err="1" smtClean="0"/>
              <a:t>deb</a:t>
            </a:r>
            <a:r>
              <a:rPr lang="pt-BR" i="0" baseline="0" dirty="0" smtClean="0"/>
              <a:t> de servidores.</a:t>
            </a:r>
            <a:endParaRPr lang="en-US" i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B43D88-D6A8-46D8-9093-CF118BD12A73}" type="slidenum">
              <a:rPr lang="pt-BR" smtClean="0"/>
              <a:pPr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1678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eiro slide - anim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tipo_horizontal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339752" y="2780928"/>
            <a:ext cx="4000500" cy="1371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44444E-6 L -2.77778E-6 -0.1588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ulo + CA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0165" y="4406900"/>
            <a:ext cx="6994547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0165" y="2906713"/>
            <a:ext cx="6994547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Picture 6" descr="logotip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7885" y="2786058"/>
            <a:ext cx="1036035" cy="1481148"/>
          </a:xfrm>
          <a:prstGeom prst="rect">
            <a:avLst/>
          </a:prstGeom>
        </p:spPr>
      </p:pic>
      <p:pic>
        <p:nvPicPr>
          <p:cNvPr id="8" name="Picture 7" descr="selo_cati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4282" y="4429132"/>
            <a:ext cx="1103241" cy="1357321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ulo e Conteu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Picture 6" descr="logotip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28596" y="437600"/>
            <a:ext cx="893159" cy="127688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ulo e dois conteu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8802"/>
            <a:ext cx="4038600" cy="4197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8802"/>
            <a:ext cx="4038600" cy="419736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9" name="Picture 8" descr="logotip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28596" y="437600"/>
            <a:ext cx="893159" cy="127688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a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931982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571744"/>
            <a:ext cx="4040188" cy="355441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931982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71744"/>
            <a:ext cx="4041775" cy="355441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11" name="Picture 10" descr="logotip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28596" y="437600"/>
            <a:ext cx="893159" cy="127688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ulo Ape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Picture 6" descr="logotip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28596" y="437600"/>
            <a:ext cx="893159" cy="127688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7" name="Picture 6" descr="marca_dagua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00826" y="3703352"/>
            <a:ext cx="2928958" cy="35833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u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marca_dagua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00826" y="3703352"/>
            <a:ext cx="2928958" cy="35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Figur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kg_DARK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9" name="Picture 8" descr="marca_dagua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6500826" y="3643314"/>
            <a:ext cx="2928958" cy="35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Click icon to add picture</a:t>
            </a:r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8" name="Picture 7" descr="logotip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28596" y="437600"/>
            <a:ext cx="893159" cy="127688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429520" y="1428736"/>
            <a:ext cx="1257280" cy="4697427"/>
          </a:xfrm>
        </p:spPr>
        <p:txBody>
          <a:bodyPr vert="eaVert"/>
          <a:lstStyle/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615130" cy="5851525"/>
          </a:xfrm>
        </p:spPr>
        <p:txBody>
          <a:bodyPr vert="eaVert"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8" name="Picture 7" descr="logotip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 rot="5400000">
            <a:off x="7621385" y="165302"/>
            <a:ext cx="893159" cy="1276888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eiro slide - animado i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ip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929062" y="2509837"/>
            <a:ext cx="1285875" cy="1838325"/>
          </a:xfrm>
          <a:prstGeom prst="rect">
            <a:avLst/>
          </a:prstGeom>
        </p:spPr>
      </p:pic>
      <p:pic>
        <p:nvPicPr>
          <p:cNvPr id="6" name="Picture 5" descr="logotipo_horizontal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543189" y="2771780"/>
            <a:ext cx="4000500" cy="1371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5486 0.0046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00" y="2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eiro slide estat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tipo_horizontal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71750" y="2743200"/>
            <a:ext cx="4000500" cy="1371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meiro slide estatico - inglê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tipo_horizontal_ingle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71750" y="2771780"/>
            <a:ext cx="4000500" cy="1371600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e 2 n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685800" y="1500174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13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2786050" y="3357562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2857488" y="3714753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6" name="Text Placeholder 8"/>
          <p:cNvSpPr>
            <a:spLocks noGrp="1"/>
          </p:cNvSpPr>
          <p:nvPr>
            <p:ph type="body" sz="quarter" idx="14" hasCustomPrompt="1"/>
          </p:nvPr>
        </p:nvSpPr>
        <p:spPr>
          <a:xfrm>
            <a:off x="2786050" y="4429132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2857488" y="4786323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e 6 n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685800" y="571480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642910" y="2470133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785786" y="2827324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11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4714876" y="2470134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4857752" y="2827325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15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642910" y="3470264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16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785786" y="3827455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4714876" y="3470265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20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4857752" y="3827456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22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642910" y="4398958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23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785786" y="4756149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24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4714876" y="4398959"/>
            <a:ext cx="3571900" cy="357191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4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4857752" y="4756150"/>
            <a:ext cx="3429024" cy="35718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8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e 9 nom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/>
          <p:cNvSpPr>
            <a:spLocks noGrp="1"/>
          </p:cNvSpPr>
          <p:nvPr>
            <p:ph type="ctrTitle"/>
          </p:nvPr>
        </p:nvSpPr>
        <p:spPr>
          <a:xfrm>
            <a:off x="685800" y="1030281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18" name="Text Placehold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57158" y="2928935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21" name="Text Placeholder 11"/>
          <p:cNvSpPr>
            <a:spLocks noGrp="1"/>
          </p:cNvSpPr>
          <p:nvPr>
            <p:ph type="body" sz="quarter" idx="13" hasCustomPrompt="1"/>
          </p:nvPr>
        </p:nvSpPr>
        <p:spPr>
          <a:xfrm>
            <a:off x="500035" y="3214686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26" name="Text Placeholder 8"/>
          <p:cNvSpPr>
            <a:spLocks noGrp="1"/>
          </p:cNvSpPr>
          <p:nvPr>
            <p:ph type="body" sz="quarter" idx="16" hasCustomPrompt="1"/>
          </p:nvPr>
        </p:nvSpPr>
        <p:spPr>
          <a:xfrm>
            <a:off x="3200389" y="2928936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27" name="Text Placeholder 11"/>
          <p:cNvSpPr>
            <a:spLocks noGrp="1"/>
          </p:cNvSpPr>
          <p:nvPr>
            <p:ph type="body" sz="quarter" idx="17" hasCustomPrompt="1"/>
          </p:nvPr>
        </p:nvSpPr>
        <p:spPr>
          <a:xfrm>
            <a:off x="3343266" y="3214687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28" name="Text Placeholder 8"/>
          <p:cNvSpPr>
            <a:spLocks noGrp="1"/>
          </p:cNvSpPr>
          <p:nvPr>
            <p:ph type="body" sz="quarter" idx="18" hasCustomPrompt="1"/>
          </p:nvPr>
        </p:nvSpPr>
        <p:spPr>
          <a:xfrm>
            <a:off x="357158" y="3714753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29" name="Text Placeholder 11"/>
          <p:cNvSpPr>
            <a:spLocks noGrp="1"/>
          </p:cNvSpPr>
          <p:nvPr>
            <p:ph type="body" sz="quarter" idx="19" hasCustomPrompt="1"/>
          </p:nvPr>
        </p:nvSpPr>
        <p:spPr>
          <a:xfrm>
            <a:off x="500035" y="4000506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30" name="Text Placeholder 8"/>
          <p:cNvSpPr>
            <a:spLocks noGrp="1"/>
          </p:cNvSpPr>
          <p:nvPr>
            <p:ph type="body" sz="quarter" idx="20" hasCustomPrompt="1"/>
          </p:nvPr>
        </p:nvSpPr>
        <p:spPr>
          <a:xfrm>
            <a:off x="3200389" y="3714754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31" name="Text Placeholder 11"/>
          <p:cNvSpPr>
            <a:spLocks noGrp="1"/>
          </p:cNvSpPr>
          <p:nvPr>
            <p:ph type="body" sz="quarter" idx="21" hasCustomPrompt="1"/>
          </p:nvPr>
        </p:nvSpPr>
        <p:spPr>
          <a:xfrm>
            <a:off x="3343266" y="4000507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32" name="Text Placeholder 8"/>
          <p:cNvSpPr>
            <a:spLocks noGrp="1"/>
          </p:cNvSpPr>
          <p:nvPr>
            <p:ph type="body" sz="quarter" idx="22" hasCustomPrompt="1"/>
          </p:nvPr>
        </p:nvSpPr>
        <p:spPr>
          <a:xfrm>
            <a:off x="6057909" y="2928934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33" name="Text Placeholder 11"/>
          <p:cNvSpPr>
            <a:spLocks noGrp="1"/>
          </p:cNvSpPr>
          <p:nvPr>
            <p:ph type="body" sz="quarter" idx="23" hasCustomPrompt="1"/>
          </p:nvPr>
        </p:nvSpPr>
        <p:spPr>
          <a:xfrm>
            <a:off x="6200786" y="3214685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34" name="Text Placeholder 8"/>
          <p:cNvSpPr>
            <a:spLocks noGrp="1"/>
          </p:cNvSpPr>
          <p:nvPr>
            <p:ph type="body" sz="quarter" idx="24" hasCustomPrompt="1"/>
          </p:nvPr>
        </p:nvSpPr>
        <p:spPr>
          <a:xfrm>
            <a:off x="6057909" y="3714752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35" name="Text Placeholder 11"/>
          <p:cNvSpPr>
            <a:spLocks noGrp="1"/>
          </p:cNvSpPr>
          <p:nvPr>
            <p:ph type="body" sz="quarter" idx="25" hasCustomPrompt="1"/>
          </p:nvPr>
        </p:nvSpPr>
        <p:spPr>
          <a:xfrm>
            <a:off x="6200786" y="4000505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36" name="Text Placeholder 8"/>
          <p:cNvSpPr>
            <a:spLocks noGrp="1"/>
          </p:cNvSpPr>
          <p:nvPr>
            <p:ph type="body" sz="quarter" idx="26" hasCustomPrompt="1"/>
          </p:nvPr>
        </p:nvSpPr>
        <p:spPr>
          <a:xfrm>
            <a:off x="357158" y="4429131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37" name="Text Placeholder 11"/>
          <p:cNvSpPr>
            <a:spLocks noGrp="1"/>
          </p:cNvSpPr>
          <p:nvPr>
            <p:ph type="body" sz="quarter" idx="27" hasCustomPrompt="1"/>
          </p:nvPr>
        </p:nvSpPr>
        <p:spPr>
          <a:xfrm>
            <a:off x="500035" y="4714884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38" name="Text Placeholder 8"/>
          <p:cNvSpPr>
            <a:spLocks noGrp="1"/>
          </p:cNvSpPr>
          <p:nvPr>
            <p:ph type="body" sz="quarter" idx="28" hasCustomPrompt="1"/>
          </p:nvPr>
        </p:nvSpPr>
        <p:spPr>
          <a:xfrm>
            <a:off x="3200389" y="4429132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39" name="Text Placeholder 11"/>
          <p:cNvSpPr>
            <a:spLocks noGrp="1"/>
          </p:cNvSpPr>
          <p:nvPr>
            <p:ph type="body" sz="quarter" idx="29" hasCustomPrompt="1"/>
          </p:nvPr>
        </p:nvSpPr>
        <p:spPr>
          <a:xfrm>
            <a:off x="3343266" y="4714885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  <p:sp>
        <p:nvSpPr>
          <p:cNvPr id="40" name="Text Placeholder 8"/>
          <p:cNvSpPr>
            <a:spLocks noGrp="1"/>
          </p:cNvSpPr>
          <p:nvPr>
            <p:ph type="body" sz="quarter" idx="30" hasCustomPrompt="1"/>
          </p:nvPr>
        </p:nvSpPr>
        <p:spPr>
          <a:xfrm>
            <a:off x="6057909" y="4429130"/>
            <a:ext cx="2571768" cy="285752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 sz="2000">
                <a:solidFill>
                  <a:schemeClr val="accent4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 smtClean="0"/>
              <a:t>Nome</a:t>
            </a:r>
            <a:endParaRPr lang="pt-BR" dirty="0"/>
          </a:p>
        </p:txBody>
      </p:sp>
      <p:sp>
        <p:nvSpPr>
          <p:cNvPr id="41" name="Text Placeholder 11"/>
          <p:cNvSpPr>
            <a:spLocks noGrp="1"/>
          </p:cNvSpPr>
          <p:nvPr>
            <p:ph type="body" sz="quarter" idx="31" hasCustomPrompt="1"/>
          </p:nvPr>
        </p:nvSpPr>
        <p:spPr>
          <a:xfrm>
            <a:off x="6200786" y="4714883"/>
            <a:ext cx="2443180" cy="285751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Qlassik Medium" pitchFamily="82" charset="0"/>
              </a:defRPr>
            </a:lvl1pPr>
          </a:lstStyle>
          <a:p>
            <a:pPr lvl="0"/>
            <a:r>
              <a:rPr lang="en-US" dirty="0" smtClean="0"/>
              <a:t>email</a:t>
            </a:r>
            <a:endParaRPr lang="pt-B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rca_dagua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00826" y="3703352"/>
            <a:ext cx="2928958" cy="35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00174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5594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8" name="Picture 7" descr="logotipo_horizontal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42844" y="5572140"/>
            <a:ext cx="3375416" cy="115728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ulo - ing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arca_dagua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6500826" y="3703352"/>
            <a:ext cx="2928958" cy="35833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00174"/>
            <a:ext cx="77724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55949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78B925-230C-4274-A989-6EC919350A0D}" type="slidenum">
              <a:rPr lang="pt-BR" smtClean="0"/>
              <a:pPr/>
              <a:t>‹nº›</a:t>
            </a:fld>
            <a:endParaRPr lang="pt-BR"/>
          </a:p>
        </p:txBody>
      </p:sp>
      <p:pic>
        <p:nvPicPr>
          <p:cNvPr id="8" name="Picture 7" descr="logotipo_horizontal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42845" y="5572140"/>
            <a:ext cx="3375414" cy="115728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png"/><Relationship Id="rId5" Type="http://schemas.openxmlformats.org/officeDocument/2006/relationships/image" Target="../media/image5.jpe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19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Relationship Id="rId14" Type="http://schemas.openxmlformats.org/officeDocument/2006/relationships/image" Target="../media/image5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04" y="500050"/>
            <a:ext cx="7043758" cy="1214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00240"/>
            <a:ext cx="8229600" cy="4125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8B925-230C-4274-A989-6EC919350A0D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lang="pt-BR" sz="4000" b="0" i="0" u="none" kern="1200" dirty="0">
          <a:solidFill>
            <a:srgbClr val="8082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b="0" i="0" u="none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45000"/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SzPct val="40000"/>
        <a:buFont typeface="Courier New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kg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2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50121" y="500050"/>
            <a:ext cx="7043758" cy="1214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8B925-230C-4274-A989-6EC919350A0D}" type="slidenum">
              <a:rPr lang="pt-BR" smtClean="0"/>
              <a:pPr/>
              <a:t>‹nº›</a:t>
            </a:fld>
            <a:endParaRPr lang="pt-BR" dirty="0"/>
          </a:p>
        </p:txBody>
      </p:sp>
      <p:pic>
        <p:nvPicPr>
          <p:cNvPr id="9" name="Picture 8" descr="logotipo_horizontal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2844" y="5572140"/>
            <a:ext cx="3375416" cy="1157285"/>
          </a:xfrm>
          <a:prstGeom prst="rect">
            <a:avLst/>
          </a:prstGeom>
        </p:spPr>
      </p:pic>
      <p:pic>
        <p:nvPicPr>
          <p:cNvPr id="10" name="Picture 9" descr="selo_cati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29587" y="5451338"/>
            <a:ext cx="1000132" cy="123046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9" r:id="rId2"/>
    <p:sldLayoutId id="2147483730" r:id="rId3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lang="pt-BR" sz="4000" kern="1200" dirty="0">
          <a:solidFill>
            <a:srgbClr val="8082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45000"/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SzPct val="40000"/>
        <a:buFont typeface="Courier New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kg.jpg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2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71604" y="500050"/>
            <a:ext cx="7043758" cy="12144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000240"/>
            <a:ext cx="8229600" cy="41259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505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8B925-230C-4274-A989-6EC919350A0D}" type="slidenum">
              <a:rPr lang="pt-BR" smtClean="0"/>
              <a:pPr/>
              <a:t>‹nº›</a:t>
            </a:fld>
            <a:endParaRPr lang="pt-B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14" r:id="rId2"/>
    <p:sldLayoutId id="2147483699" r:id="rId3"/>
    <p:sldLayoutId id="2147483698" r:id="rId4"/>
    <p:sldLayoutId id="2147483700" r:id="rId5"/>
    <p:sldLayoutId id="2147483701" r:id="rId6"/>
    <p:sldLayoutId id="2147483702" r:id="rId7"/>
    <p:sldLayoutId id="2147483709" r:id="rId8"/>
    <p:sldLayoutId id="2147483704" r:id="rId9"/>
    <p:sldLayoutId id="2147483705" r:id="rId10"/>
    <p:sldLayoutId id="2147483706" r:id="rId11"/>
    <p:sldLayoutId id="2147483707" r:id="rId12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lang="pt-BR" sz="4000" kern="1200" dirty="0">
          <a:solidFill>
            <a:srgbClr val="808285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SzPct val="45000"/>
        <a:buFont typeface="Courier New" pitchFamily="49" charset="0"/>
        <a:buChar char="o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SzPct val="7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SzPct val="40000"/>
        <a:buFont typeface="Courier New" pitchFamily="49" charset="0"/>
        <a:buChar char="o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168326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Projeto GNU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Iniciado em 1983 por Richard </a:t>
            </a:r>
            <a:r>
              <a:rPr lang="pt-BR" dirty="0" err="1" smtClean="0"/>
              <a:t>Stallman</a:t>
            </a:r>
            <a:r>
              <a:rPr lang="pt-BR" dirty="0" smtClean="0"/>
              <a:t> enquanto trabalhava no laboratório de inteligência artificial no MIT.</a:t>
            </a:r>
          </a:p>
          <a:p>
            <a:r>
              <a:rPr lang="pt-BR" dirty="0" err="1" smtClean="0"/>
              <a:t>Stallman</a:t>
            </a:r>
            <a:r>
              <a:rPr lang="pt-BR" dirty="0" smtClean="0"/>
              <a:t> também fundou a “</a:t>
            </a:r>
            <a:r>
              <a:rPr lang="pt-BR" dirty="0" err="1" smtClean="0"/>
              <a:t>Free</a:t>
            </a:r>
            <a:r>
              <a:rPr lang="pt-BR" dirty="0" smtClean="0"/>
              <a:t> Software Foundation” que administra as licenças GNU, como a GPL (General </a:t>
            </a:r>
            <a:r>
              <a:rPr lang="pt-BR" dirty="0" err="1" smtClean="0"/>
              <a:t>Public</a:t>
            </a:r>
            <a:r>
              <a:rPr lang="pt-BR" dirty="0" smtClean="0"/>
              <a:t> </a:t>
            </a:r>
            <a:r>
              <a:rPr lang="pt-BR" dirty="0" err="1" smtClean="0"/>
              <a:t>License</a:t>
            </a:r>
            <a:r>
              <a:rPr lang="pt-BR" dirty="0" smtClean="0"/>
              <a:t>).</a:t>
            </a:r>
          </a:p>
          <a:p>
            <a:r>
              <a:rPr lang="pt-BR" dirty="0" smtClean="0"/>
              <a:t>O projeto GNU prevê um sistema operacional completo (com Kernel, Drivers, </a:t>
            </a:r>
            <a:r>
              <a:rPr lang="pt-BR" dirty="0" err="1" smtClean="0"/>
              <a:t>Apps</a:t>
            </a:r>
            <a:r>
              <a:rPr lang="pt-BR" dirty="0"/>
              <a:t> </a:t>
            </a:r>
            <a:r>
              <a:rPr lang="pt-BR" dirty="0" smtClean="0"/>
              <a:t>...) e livre.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080" y="104392"/>
            <a:ext cx="2051720" cy="2005754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9854642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GNU/Linux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Como o Kernel Linux não é uma coisa que possamos usar diretamente (muitos, muitos mesmo) outros softwares são necessários, esse conjunto é o Sistema Operacional, nele podemos fazer o que temos que fazer (por exemplo ler essa apresentação e interagir com ela</a:t>
            </a:r>
            <a:r>
              <a:rPr lang="pt-BR" dirty="0" smtClean="0"/>
              <a:t>).</a:t>
            </a:r>
          </a:p>
          <a:p>
            <a:r>
              <a:rPr lang="pt-BR" dirty="0" smtClean="0"/>
              <a:t>O Kernel em si, ao contrario da proposta GNU, contém além de código livre, software proprietário (como drivers).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6162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Monilitico</a:t>
            </a:r>
            <a:r>
              <a:rPr lang="pt-BR" dirty="0" smtClean="0"/>
              <a:t>, open-</a:t>
            </a:r>
            <a:r>
              <a:rPr lang="pt-BR" dirty="0" err="1" smtClean="0"/>
              <a:t>source</a:t>
            </a:r>
            <a:r>
              <a:rPr lang="pt-BR" dirty="0" smtClean="0"/>
              <a:t> com muitos drivers privados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681" y="1714488"/>
            <a:ext cx="9031895" cy="508044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049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 descr="&quot;Linux kernel map&quot; by Conan at English Wikipedia. Licensed under CC BY 3.0 via Commons - https://commons.wikimedia.org/wiki/File:Linux_kernel_map.png#/media/File:Linux_kernel_map.png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27" y="332656"/>
            <a:ext cx="8700459" cy="6525345"/>
          </a:xfrm>
        </p:spPr>
      </p:pic>
    </p:spTree>
    <p:extLst>
      <p:ext uri="{BB962C8B-B14F-4D97-AF65-F5344CB8AC3E}">
        <p14:creationId xmlns:p14="http://schemas.microsoft.com/office/powerpoint/2010/main" val="21984784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Distribuições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que se conhece popularmente como Linux, e na verdade </a:t>
            </a:r>
            <a:r>
              <a:rPr lang="pt-BR" dirty="0" smtClean="0"/>
              <a:t>apenas o Kernel</a:t>
            </a:r>
            <a:r>
              <a:rPr lang="pt-BR" dirty="0"/>
              <a:t>, utilizado em todas as </a:t>
            </a:r>
            <a:r>
              <a:rPr lang="pt-BR" dirty="0" smtClean="0"/>
              <a:t>distribuições</a:t>
            </a:r>
            <a:r>
              <a:rPr lang="pt-BR" dirty="0"/>
              <a:t>.</a:t>
            </a:r>
          </a:p>
          <a:p>
            <a:r>
              <a:rPr lang="pt-BR" dirty="0" smtClean="0"/>
              <a:t>Distribuições </a:t>
            </a:r>
            <a:r>
              <a:rPr lang="pt-BR" dirty="0"/>
              <a:t>juntamente com alguns outros softwares (em </a:t>
            </a:r>
            <a:r>
              <a:rPr lang="pt-BR" dirty="0" smtClean="0"/>
              <a:t>sua maioria </a:t>
            </a:r>
            <a:r>
              <a:rPr lang="pt-BR" dirty="0"/>
              <a:t>GNU, mas </a:t>
            </a:r>
            <a:r>
              <a:rPr lang="pt-BR" dirty="0" smtClean="0"/>
              <a:t>não </a:t>
            </a:r>
            <a:r>
              <a:rPr lang="pt-BR" dirty="0"/>
              <a:t>necessariamente) </a:t>
            </a:r>
            <a:r>
              <a:rPr lang="pt-BR" dirty="0" smtClean="0"/>
              <a:t>dão </a:t>
            </a:r>
            <a:r>
              <a:rPr lang="pt-BR" dirty="0"/>
              <a:t>funcionalidade </a:t>
            </a:r>
            <a:r>
              <a:rPr lang="pt-BR" dirty="0" smtClean="0"/>
              <a:t>ao </a:t>
            </a:r>
            <a:r>
              <a:rPr lang="en-US" dirty="0" smtClean="0"/>
              <a:t>Sistema.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0976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Distribuições</a:t>
            </a:r>
            <a:endParaRPr lang="en-US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167468"/>
            <a:ext cx="1462857" cy="6690532"/>
          </a:xfr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1556791"/>
            <a:ext cx="5158333" cy="5158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3036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Distribuições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Arch</a:t>
            </a:r>
            <a:endParaRPr lang="pt-BR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Debian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Ubuntu</a:t>
            </a:r>
            <a:r>
              <a:rPr lang="pt-BR" dirty="0" smtClean="0"/>
              <a:t> (</a:t>
            </a:r>
            <a:r>
              <a:rPr lang="pt-BR" dirty="0" err="1" smtClean="0"/>
              <a:t>debian</a:t>
            </a:r>
            <a:r>
              <a:rPr lang="pt-BR" dirty="0" smtClean="0"/>
              <a:t> </a:t>
            </a:r>
            <a:r>
              <a:rPr lang="pt-BR" dirty="0" err="1" smtClean="0"/>
              <a:t>Fork</a:t>
            </a:r>
            <a:r>
              <a:rPr lang="pt-BR" dirty="0" smtClean="0"/>
              <a:t>, </a:t>
            </a:r>
            <a:r>
              <a:rPr lang="pt-BR" dirty="0" err="1" smtClean="0"/>
              <a:t>born</a:t>
            </a:r>
            <a:r>
              <a:rPr lang="pt-BR" dirty="0" smtClean="0"/>
              <a:t> 2004)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Mint</a:t>
            </a:r>
            <a:r>
              <a:rPr lang="pt-BR" dirty="0"/>
              <a:t> (</a:t>
            </a:r>
            <a:r>
              <a:rPr lang="pt-BR" dirty="0" err="1"/>
              <a:t>ubuntu</a:t>
            </a:r>
            <a:r>
              <a:rPr lang="pt-BR" dirty="0"/>
              <a:t> </a:t>
            </a:r>
            <a:r>
              <a:rPr lang="pt-BR" dirty="0" err="1" smtClean="0"/>
              <a:t>fork</a:t>
            </a:r>
            <a:r>
              <a:rPr lang="pt-BR" dirty="0" smtClean="0"/>
              <a:t>, </a:t>
            </a:r>
            <a:r>
              <a:rPr lang="pt-BR" dirty="0" err="1" smtClean="0"/>
              <a:t>born</a:t>
            </a:r>
            <a:r>
              <a:rPr lang="pt-BR" dirty="0" smtClean="0"/>
              <a:t> 2011)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Fedora</a:t>
            </a:r>
            <a:endParaRPr lang="pt-BR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Slackware</a:t>
            </a:r>
            <a:endParaRPr lang="pt-BR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Kali</a:t>
            </a:r>
            <a:r>
              <a:rPr lang="pt-BR" dirty="0" smtClean="0"/>
              <a:t> (</a:t>
            </a:r>
            <a:r>
              <a:rPr lang="pt-BR" dirty="0" err="1" smtClean="0"/>
              <a:t>former</a:t>
            </a:r>
            <a:r>
              <a:rPr lang="pt-BR" dirty="0" smtClean="0"/>
              <a:t> </a:t>
            </a:r>
            <a:r>
              <a:rPr lang="pt-BR" dirty="0" err="1" smtClean="0"/>
              <a:t>BackTrack</a:t>
            </a:r>
            <a:r>
              <a:rPr lang="pt-BR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RedHat / </a:t>
            </a:r>
            <a:r>
              <a:rPr lang="pt-BR" dirty="0" err="1" smtClean="0"/>
              <a:t>CentOS</a:t>
            </a:r>
            <a:r>
              <a:rPr lang="pt-BR" dirty="0" smtClean="0"/>
              <a:t> (</a:t>
            </a:r>
            <a:r>
              <a:rPr lang="pt-BR" dirty="0" err="1" smtClean="0"/>
              <a:t>enterprise</a:t>
            </a:r>
            <a:r>
              <a:rPr lang="pt-BR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SuSE</a:t>
            </a:r>
            <a:r>
              <a:rPr lang="pt-BR" dirty="0" smtClean="0"/>
              <a:t> / </a:t>
            </a:r>
            <a:r>
              <a:rPr lang="pt-BR" dirty="0" err="1" smtClean="0"/>
              <a:t>OpenSUSE</a:t>
            </a:r>
            <a:r>
              <a:rPr lang="pt-BR" dirty="0" smtClean="0"/>
              <a:t> (</a:t>
            </a:r>
            <a:r>
              <a:rPr lang="pt-BR" dirty="0" err="1" smtClean="0"/>
              <a:t>enterprise</a:t>
            </a:r>
            <a:r>
              <a:rPr lang="pt-BR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60648"/>
            <a:ext cx="2438740" cy="6106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1523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Distribuições Exóticas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597112"/>
          </a:xfrm>
        </p:spPr>
        <p:txBody>
          <a:bodyPr numCol="2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Raspberry</a:t>
            </a:r>
            <a:r>
              <a:rPr lang="pt-BR" dirty="0" smtClean="0"/>
              <a:t> </a:t>
            </a:r>
            <a:r>
              <a:rPr lang="pt-BR" dirty="0" err="1" smtClean="0"/>
              <a:t>Pi</a:t>
            </a:r>
            <a:r>
              <a:rPr lang="pt-BR" dirty="0" smtClean="0"/>
              <a:t> &amp; </a:t>
            </a:r>
            <a:r>
              <a:rPr lang="pt-BR" dirty="0" err="1" smtClean="0"/>
              <a:t>BeagleBone</a:t>
            </a:r>
            <a:endParaRPr lang="pt-BR" dirty="0" smtClean="0"/>
          </a:p>
          <a:p>
            <a:pPr marL="857250" lvl="1" indent="-457200"/>
            <a:r>
              <a:rPr lang="pt-BR" dirty="0" err="1" smtClean="0"/>
              <a:t>Rasbian</a:t>
            </a:r>
            <a:endParaRPr lang="pt-BR" dirty="0" smtClean="0"/>
          </a:p>
          <a:p>
            <a:pPr marL="857250" lvl="1" indent="-457200"/>
            <a:r>
              <a:rPr lang="en-US" dirty="0"/>
              <a:t>XBMC</a:t>
            </a:r>
            <a:endParaRPr lang="pt-BR" dirty="0" smtClean="0"/>
          </a:p>
          <a:p>
            <a:pPr marL="857250" lvl="1" indent="-457200"/>
            <a:r>
              <a:rPr lang="pt-BR" dirty="0" smtClean="0"/>
              <a:t>UBOS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OpenWRT</a:t>
            </a:r>
            <a:r>
              <a:rPr lang="pt-BR" dirty="0" smtClean="0"/>
              <a:t> (</a:t>
            </a:r>
            <a:r>
              <a:rPr lang="pt-BR" dirty="0" err="1" smtClean="0"/>
              <a:t>Routers</a:t>
            </a:r>
            <a:r>
              <a:rPr lang="pt-BR" dirty="0" smtClean="0"/>
              <a:t>)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YellowDog</a:t>
            </a:r>
            <a:r>
              <a:rPr lang="pt-BR" dirty="0" smtClean="0"/>
              <a:t> (PS3)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Server</a:t>
            </a:r>
          </a:p>
          <a:p>
            <a:pPr marL="857250" lvl="1" indent="-457200"/>
            <a:r>
              <a:rPr lang="pt-BR" dirty="0" err="1"/>
              <a:t>Univention</a:t>
            </a:r>
            <a:r>
              <a:rPr lang="pt-BR" dirty="0"/>
              <a:t> Corporate Server (UCS</a:t>
            </a:r>
            <a:r>
              <a:rPr lang="pt-BR" dirty="0" smtClean="0"/>
              <a:t>)</a:t>
            </a:r>
          </a:p>
          <a:p>
            <a:pPr marL="857250" lvl="1" indent="-457200"/>
            <a:r>
              <a:rPr lang="pt-BR" dirty="0" smtClean="0"/>
              <a:t>RedHat </a:t>
            </a:r>
          </a:p>
          <a:p>
            <a:pPr marL="857250" lvl="1" indent="-457200"/>
            <a:r>
              <a:rPr lang="pt-BR" dirty="0" smtClean="0"/>
              <a:t>Oracle Linux (RH </a:t>
            </a:r>
            <a:r>
              <a:rPr lang="pt-BR" dirty="0" err="1" smtClean="0"/>
              <a:t>fork</a:t>
            </a:r>
            <a:r>
              <a:rPr lang="pt-BR" dirty="0" smtClean="0"/>
              <a:t>)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Kali</a:t>
            </a:r>
            <a:r>
              <a:rPr lang="pt-BR" dirty="0" smtClean="0"/>
              <a:t> (segurança)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Mobile</a:t>
            </a:r>
          </a:p>
          <a:p>
            <a:pPr marL="857250" lvl="1" indent="-457200"/>
            <a:r>
              <a:rPr lang="pt-BR" dirty="0" err="1" smtClean="0"/>
              <a:t>Tizen</a:t>
            </a:r>
            <a:endParaRPr lang="pt-BR" dirty="0" smtClean="0"/>
          </a:p>
          <a:p>
            <a:pPr marL="857250" lvl="1" indent="-457200"/>
            <a:r>
              <a:rPr lang="pt-BR" dirty="0" err="1" smtClean="0"/>
              <a:t>Android</a:t>
            </a:r>
            <a:endParaRPr lang="pt-BR" dirty="0" smtClean="0"/>
          </a:p>
          <a:p>
            <a:pPr marL="857250" lvl="1" indent="-457200"/>
            <a:r>
              <a:rPr lang="pt-BR" dirty="0" smtClean="0"/>
              <a:t>Chrome OS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Parted</a:t>
            </a:r>
            <a:r>
              <a:rPr lang="pt-BR" dirty="0" smtClean="0"/>
              <a:t> Magic (tool)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5199011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Gerenciadores de Pacotes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É uma coleção de software que automatiza a instalação, atualização, configuração e remoção de pacotes (análogo às </a:t>
            </a:r>
            <a:r>
              <a:rPr lang="pt-BR" dirty="0" err="1" smtClean="0"/>
              <a:t>App</a:t>
            </a:r>
            <a:r>
              <a:rPr lang="pt-BR" dirty="0" smtClean="0"/>
              <a:t> </a:t>
            </a:r>
            <a:r>
              <a:rPr lang="pt-BR" dirty="0" err="1" smtClean="0"/>
              <a:t>Stores</a:t>
            </a:r>
            <a:r>
              <a:rPr lang="pt-BR" dirty="0" smtClean="0"/>
              <a:t>) levando em conta: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 Versões;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Autenticação;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D</a:t>
            </a:r>
            <a:r>
              <a:rPr lang="pt-BR" dirty="0" smtClean="0"/>
              <a:t>ependências (ex.: bibliotecas);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Instalação e configuração;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Documentação.</a:t>
            </a:r>
          </a:p>
        </p:txBody>
      </p:sp>
    </p:spTree>
    <p:extLst>
      <p:ext uri="{BB962C8B-B14F-4D97-AF65-F5344CB8AC3E}">
        <p14:creationId xmlns:p14="http://schemas.microsoft.com/office/powerpoint/2010/main" val="13456735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Gerenciadores de Pacotes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Exemplo de gerenciadores e seus pacotes são: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i="1" dirty="0" err="1" smtClean="0"/>
              <a:t>apt-get</a:t>
            </a:r>
            <a:r>
              <a:rPr lang="pt-BR" i="1" dirty="0" smtClean="0"/>
              <a:t>, </a:t>
            </a:r>
            <a:r>
              <a:rPr lang="pt-BR" i="1" dirty="0" err="1" smtClean="0"/>
              <a:t>aptitude</a:t>
            </a:r>
            <a:r>
              <a:rPr lang="pt-BR" i="1" dirty="0" smtClean="0"/>
              <a:t>, </a:t>
            </a:r>
            <a:r>
              <a:rPr lang="pt-BR" i="1" dirty="0" err="1" smtClean="0"/>
              <a:t>Synaptic</a:t>
            </a:r>
            <a:r>
              <a:rPr lang="pt-BR" i="1" dirty="0" smtClean="0"/>
              <a:t> PM </a:t>
            </a:r>
            <a:r>
              <a:rPr lang="pt-BR" dirty="0" smtClean="0"/>
              <a:t>para Debian e derivados gerencia </a:t>
            </a:r>
            <a:r>
              <a:rPr lang="pt-BR" dirty="0"/>
              <a:t>pacotes </a:t>
            </a:r>
            <a:r>
              <a:rPr lang="pt-BR" i="1" dirty="0" err="1" smtClean="0"/>
              <a:t>dpkg</a:t>
            </a:r>
            <a:r>
              <a:rPr lang="pt-BR" i="1" dirty="0" smtClean="0"/>
              <a:t>/APT (.</a:t>
            </a:r>
            <a:r>
              <a:rPr lang="pt-BR" i="1" dirty="0" err="1" smtClean="0"/>
              <a:t>deb</a:t>
            </a:r>
            <a:r>
              <a:rPr lang="pt-BR" i="1" dirty="0" smtClean="0"/>
              <a:t>)</a:t>
            </a:r>
            <a:r>
              <a:rPr lang="pt-BR" dirty="0" smtClean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i="1" dirty="0" err="1" smtClean="0"/>
              <a:t>yum</a:t>
            </a:r>
            <a:r>
              <a:rPr lang="pt-BR" dirty="0"/>
              <a:t> </a:t>
            </a:r>
            <a:r>
              <a:rPr lang="pt-BR" dirty="0" smtClean="0"/>
              <a:t>(</a:t>
            </a:r>
            <a:r>
              <a:rPr lang="pt-BR" dirty="0" err="1" smtClean="0"/>
              <a:t>Fedora</a:t>
            </a:r>
            <a:r>
              <a:rPr lang="pt-BR" dirty="0" smtClean="0"/>
              <a:t>, RedHat, </a:t>
            </a:r>
            <a:r>
              <a:rPr lang="pt-BR" dirty="0" err="1" smtClean="0"/>
              <a:t>SuSE</a:t>
            </a:r>
            <a:r>
              <a:rPr lang="pt-BR" dirty="0" smtClean="0"/>
              <a:t>) para pacotes .</a:t>
            </a:r>
            <a:r>
              <a:rPr lang="pt-BR" i="1" dirty="0" smtClean="0"/>
              <a:t>rpm</a:t>
            </a:r>
            <a:r>
              <a:rPr lang="pt-BR" dirty="0" smtClean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i="1" dirty="0" err="1" smtClean="0"/>
              <a:t>pacman</a:t>
            </a:r>
            <a:r>
              <a:rPr lang="pt-BR" dirty="0"/>
              <a:t> </a:t>
            </a:r>
            <a:r>
              <a:rPr lang="pt-BR" dirty="0" smtClean="0"/>
              <a:t>(</a:t>
            </a:r>
            <a:r>
              <a:rPr lang="pt-BR" dirty="0" err="1" smtClean="0"/>
              <a:t>Arch</a:t>
            </a:r>
            <a:r>
              <a:rPr lang="pt-BR" dirty="0" smtClean="0"/>
              <a:t>) para pacotes .</a:t>
            </a:r>
            <a:r>
              <a:rPr lang="pt-BR" dirty="0" err="1" smtClean="0"/>
              <a:t>tar</a:t>
            </a:r>
            <a:r>
              <a:rPr lang="pt-BR" dirty="0" smtClean="0"/>
              <a:t> (conjunto de </a:t>
            </a:r>
            <a:r>
              <a:rPr lang="pt-BR" dirty="0" err="1" smtClean="0"/>
              <a:t>pré</a:t>
            </a:r>
            <a:r>
              <a:rPr lang="pt-BR" dirty="0" smtClean="0"/>
              <a:t> compilados);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i="1" dirty="0" err="1" smtClean="0"/>
              <a:t>PackageKit</a:t>
            </a:r>
            <a:r>
              <a:rPr lang="pt-BR" dirty="0" smtClean="0"/>
              <a:t> (</a:t>
            </a:r>
            <a:r>
              <a:rPr lang="pt-BR" dirty="0" err="1" smtClean="0"/>
              <a:t>cross-OS</a:t>
            </a:r>
            <a:r>
              <a:rPr lang="pt-BR" dirty="0" smtClean="0"/>
              <a:t> front-</a:t>
            </a:r>
            <a:r>
              <a:rPr lang="pt-BR" dirty="0" err="1" smtClean="0"/>
              <a:t>end</a:t>
            </a:r>
            <a:r>
              <a:rPr lang="pt-BR" dirty="0" smtClean="0"/>
              <a:t>);</a:t>
            </a:r>
            <a:endParaRPr lang="pt-BR" i="1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i="1" dirty="0" err="1" smtClean="0"/>
              <a:t>tgz</a:t>
            </a:r>
            <a:r>
              <a:rPr lang="pt-BR" i="1" dirty="0" smtClean="0"/>
              <a:t> (</a:t>
            </a:r>
            <a:r>
              <a:rPr lang="pt-BR" i="1" dirty="0" err="1" smtClean="0"/>
              <a:t>Slackware</a:t>
            </a:r>
            <a:r>
              <a:rPr lang="pt-BR" i="1" dirty="0" smtClean="0"/>
              <a:t>)</a:t>
            </a:r>
            <a:r>
              <a:rPr lang="pt-BR" i="1" dirty="0"/>
              <a:t>.</a:t>
            </a:r>
            <a:endParaRPr lang="pt-BR" i="1" dirty="0" smtClean="0"/>
          </a:p>
        </p:txBody>
      </p:sp>
    </p:spTree>
    <p:extLst>
      <p:ext uri="{BB962C8B-B14F-4D97-AF65-F5344CB8AC3E}">
        <p14:creationId xmlns:p14="http://schemas.microsoft.com/office/powerpoint/2010/main" val="38641480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Introdução ao Linux</a:t>
            </a:r>
            <a:endParaRPr lang="pt-B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2346877" y="2852936"/>
            <a:ext cx="4450246" cy="1365873"/>
          </a:xfrm>
        </p:spPr>
        <p:txBody>
          <a:bodyPr>
            <a:normAutofit/>
          </a:bodyPr>
          <a:lstStyle/>
          <a:p>
            <a:r>
              <a:rPr lang="pt-BR" dirty="0" smtClean="0"/>
              <a:t>Luís Henrique Puhl</a:t>
            </a:r>
          </a:p>
          <a:p>
            <a:r>
              <a:rPr lang="pt-BR" dirty="0" smtClean="0"/>
              <a:t>Gabriel Bastos de Oliveira</a:t>
            </a:r>
          </a:p>
          <a:p>
            <a:endParaRPr lang="pt-B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pt-BR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de Arquivos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Formatos suportados: </a:t>
            </a:r>
            <a:r>
              <a:rPr lang="pt-BR" dirty="0" err="1" smtClean="0"/>
              <a:t>Ext</a:t>
            </a:r>
            <a:r>
              <a:rPr lang="pt-BR" dirty="0" smtClean="0"/>
              <a:t>[234], NTFS, FAT, </a:t>
            </a:r>
            <a:r>
              <a:rPr lang="pt-BR" dirty="0" err="1" smtClean="0"/>
              <a:t>ReisenFS</a:t>
            </a:r>
            <a:r>
              <a:rPr lang="pt-BR" dirty="0" smtClean="0"/>
              <a:t>, LVM [...]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Formatos preferidos: </a:t>
            </a:r>
          </a:p>
          <a:p>
            <a:pPr marL="857250" lvl="1" indent="-457200"/>
            <a:r>
              <a:rPr lang="pt-BR" dirty="0" smtClean="0"/>
              <a:t>Ext4 para armazenamento</a:t>
            </a:r>
          </a:p>
          <a:p>
            <a:pPr marL="857250" lvl="1" indent="-457200"/>
            <a:r>
              <a:rPr lang="pt-BR" dirty="0" smtClean="0"/>
              <a:t>Linux SWAP para área de troca (memória virtual)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É capaz de suportar muitos outros através de software específico (</a:t>
            </a:r>
            <a:r>
              <a:rPr lang="pt-BR" dirty="0"/>
              <a:t>módulos do </a:t>
            </a:r>
            <a:r>
              <a:rPr lang="pt-BR" dirty="0" smtClean="0"/>
              <a:t>Kernel) geralmente disponibilizado pelo gerenciador de pacotes.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353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Árvore de Diretórios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Segue um conjunto </a:t>
            </a:r>
            <a:r>
              <a:rPr lang="pt-BR" dirty="0" smtClean="0"/>
              <a:t>de regras </a:t>
            </a:r>
            <a:r>
              <a:rPr lang="pt-BR" dirty="0"/>
              <a:t>pelo Linux </a:t>
            </a:r>
            <a:r>
              <a:rPr lang="pt-BR" dirty="0" err="1"/>
              <a:t>Filesystem</a:t>
            </a:r>
            <a:r>
              <a:rPr lang="pt-BR" dirty="0"/>
              <a:t> </a:t>
            </a:r>
            <a:r>
              <a:rPr lang="pt-BR" dirty="0" smtClean="0"/>
              <a:t>Standard.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Segue </a:t>
            </a:r>
            <a:r>
              <a:rPr lang="pt-BR" dirty="0"/>
              <a:t>a </a:t>
            </a:r>
            <a:r>
              <a:rPr lang="pt-BR" dirty="0" smtClean="0"/>
              <a:t>tradição </a:t>
            </a:r>
            <a:r>
              <a:rPr lang="pt-BR" dirty="0"/>
              <a:t>Unix para tornar semelhante a maioria </a:t>
            </a:r>
            <a:r>
              <a:rPr lang="pt-BR" dirty="0" smtClean="0"/>
              <a:t>dos </a:t>
            </a:r>
            <a:r>
              <a:rPr lang="en-US" dirty="0" err="1" smtClean="0"/>
              <a:t>sistemas</a:t>
            </a:r>
            <a:r>
              <a:rPr lang="en-US" dirty="0" smtClean="0"/>
              <a:t> </a:t>
            </a:r>
            <a:r>
              <a:rPr lang="en-US" dirty="0"/>
              <a:t>Unix </a:t>
            </a:r>
            <a:r>
              <a:rPr lang="en-US" dirty="0" err="1"/>
              <a:t>atuais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440841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Árvore de Diretórios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2"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/boot/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/</a:t>
            </a:r>
            <a:r>
              <a:rPr lang="pt-BR" dirty="0" err="1" smtClean="0"/>
              <a:t>dev</a:t>
            </a:r>
            <a:r>
              <a:rPr lang="pt-BR" dirty="0" smtClean="0"/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/</a:t>
            </a:r>
            <a:r>
              <a:rPr lang="pt-BR" dirty="0" err="1" smtClean="0"/>
              <a:t>etc</a:t>
            </a:r>
            <a:r>
              <a:rPr lang="pt-BR" dirty="0" smtClean="0"/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/var/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/[s]bin/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/home/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/</a:t>
            </a:r>
            <a:r>
              <a:rPr lang="pt-BR" dirty="0" err="1" smtClean="0"/>
              <a:t>lib</a:t>
            </a:r>
            <a:r>
              <a:rPr lang="pt-BR" dirty="0" smtClean="0"/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/</a:t>
            </a:r>
            <a:r>
              <a:rPr lang="pt-BR" dirty="0" err="1" smtClean="0"/>
              <a:t>lost+found</a:t>
            </a:r>
            <a:r>
              <a:rPr lang="pt-BR" dirty="0" smtClean="0"/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/</a:t>
            </a:r>
            <a:r>
              <a:rPr lang="pt-BR" dirty="0" err="1" smtClean="0"/>
              <a:t>usr</a:t>
            </a:r>
            <a:r>
              <a:rPr lang="pt-BR" dirty="0" smtClean="0"/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/</a:t>
            </a:r>
            <a:r>
              <a:rPr lang="pt-BR" dirty="0" err="1" smtClean="0"/>
              <a:t>proc</a:t>
            </a:r>
            <a:r>
              <a:rPr lang="pt-BR" dirty="0" smtClean="0"/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/</a:t>
            </a:r>
            <a:r>
              <a:rPr lang="pt-BR" dirty="0" err="1" smtClean="0"/>
              <a:t>mnt</a:t>
            </a:r>
            <a:r>
              <a:rPr lang="pt-BR" dirty="0" smtClean="0"/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/</a:t>
            </a:r>
            <a:r>
              <a:rPr lang="pt-BR" dirty="0" err="1" smtClean="0"/>
              <a:t>tmp</a:t>
            </a:r>
            <a:r>
              <a:rPr lang="pt-BR" dirty="0" smtClean="0"/>
              <a:t>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/root/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194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Árvore de Diretórios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numCol="1">
            <a:normAutofit lnSpcReduction="10000"/>
          </a:bodyPr>
          <a:lstStyle/>
          <a:p>
            <a:r>
              <a:rPr lang="pt-BR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pt-BR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bin/ </a:t>
            </a:r>
            <a:r>
              <a:rPr lang="pt-BR" dirty="0"/>
              <a:t>- O </a:t>
            </a:r>
            <a:r>
              <a:rPr lang="pt-BR" dirty="0" smtClean="0"/>
              <a:t>diretório </a:t>
            </a:r>
            <a:r>
              <a:rPr lang="pt-BR" dirty="0"/>
              <a:t>bin, contem programas </a:t>
            </a:r>
            <a:r>
              <a:rPr lang="pt-BR" dirty="0" smtClean="0"/>
              <a:t>(executáveis) </a:t>
            </a:r>
            <a:r>
              <a:rPr lang="pt-BR" dirty="0" smtClean="0"/>
              <a:t>que </a:t>
            </a:r>
            <a:r>
              <a:rPr lang="pt-BR" dirty="0" smtClean="0"/>
              <a:t>são necessários </a:t>
            </a:r>
            <a:r>
              <a:rPr lang="pt-BR" dirty="0"/>
              <a:t>durante o boot </a:t>
            </a:r>
            <a:r>
              <a:rPr lang="pt-BR" dirty="0" smtClean="0"/>
              <a:t>(inicialização) </a:t>
            </a:r>
            <a:r>
              <a:rPr lang="pt-BR" dirty="0"/>
              <a:t>do sistema, </a:t>
            </a:r>
            <a:r>
              <a:rPr lang="pt-BR" dirty="0" smtClean="0"/>
              <a:t>mas que </a:t>
            </a:r>
            <a:r>
              <a:rPr lang="pt-BR" dirty="0" smtClean="0"/>
              <a:t>também </a:t>
            </a:r>
            <a:r>
              <a:rPr lang="pt-BR" dirty="0"/>
              <a:t>podem ser usados pelos </a:t>
            </a:r>
            <a:r>
              <a:rPr lang="pt-BR" dirty="0" smtClean="0"/>
              <a:t>usuários.</a:t>
            </a:r>
            <a:endParaRPr lang="pt-BR" dirty="0" smtClean="0"/>
          </a:p>
          <a:p>
            <a:r>
              <a:rPr lang="pt-BR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pt-BR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home/ </a:t>
            </a:r>
            <a:r>
              <a:rPr lang="pt-BR" dirty="0"/>
              <a:t>- Este </a:t>
            </a:r>
            <a:r>
              <a:rPr lang="pt-BR" dirty="0" smtClean="0"/>
              <a:t>diretório </a:t>
            </a:r>
            <a:r>
              <a:rPr lang="pt-BR" dirty="0"/>
              <a:t>contem os </a:t>
            </a:r>
            <a:r>
              <a:rPr lang="pt-BR" dirty="0" smtClean="0"/>
              <a:t>diretórios </a:t>
            </a:r>
            <a:r>
              <a:rPr lang="pt-BR" dirty="0"/>
              <a:t>pessoais </a:t>
            </a:r>
            <a:r>
              <a:rPr lang="pt-BR" dirty="0" smtClean="0"/>
              <a:t>dos </a:t>
            </a:r>
            <a:r>
              <a:rPr lang="pt-BR" dirty="0" smtClean="0"/>
              <a:t>usuários. </a:t>
            </a:r>
            <a:r>
              <a:rPr lang="pt-BR" dirty="0"/>
              <a:t>Quando este </a:t>
            </a:r>
            <a:r>
              <a:rPr lang="pt-BR" dirty="0" smtClean="0"/>
              <a:t>diretório </a:t>
            </a:r>
            <a:r>
              <a:rPr lang="pt-BR" dirty="0"/>
              <a:t>- home - se </a:t>
            </a:r>
            <a:r>
              <a:rPr lang="pt-BR" dirty="0" smtClean="0"/>
              <a:t>torna excessivamente </a:t>
            </a:r>
            <a:r>
              <a:rPr lang="pt-BR" dirty="0"/>
              <a:t>grande, ele pode ser subdividido, na </a:t>
            </a:r>
            <a:r>
              <a:rPr lang="pt-BR" dirty="0" smtClean="0"/>
              <a:t> </a:t>
            </a:r>
            <a:r>
              <a:rPr lang="pt-BR" dirty="0" smtClean="0"/>
              <a:t>norma </a:t>
            </a:r>
            <a:r>
              <a:rPr lang="pt-BR" dirty="0" smtClean="0"/>
              <a:t>de grupos </a:t>
            </a:r>
            <a:r>
              <a:rPr lang="pt-BR" dirty="0"/>
              <a:t>de </a:t>
            </a:r>
            <a:r>
              <a:rPr lang="pt-BR" dirty="0" smtClean="0"/>
              <a:t>usuários, </a:t>
            </a:r>
            <a:r>
              <a:rPr lang="pt-BR" dirty="0"/>
              <a:t>para facilitar sua </a:t>
            </a:r>
            <a:r>
              <a:rPr lang="pt-BR" dirty="0" smtClean="0"/>
              <a:t> </a:t>
            </a:r>
            <a:r>
              <a:rPr lang="pt-BR" dirty="0" smtClean="0"/>
              <a:t>manutenção. </a:t>
            </a:r>
            <a:r>
              <a:rPr lang="pt-BR" dirty="0"/>
              <a:t>Exemplos</a:t>
            </a:r>
            <a:r>
              <a:rPr lang="pt-BR" dirty="0" smtClean="0"/>
              <a:t>: </a:t>
            </a:r>
            <a:r>
              <a:rPr lang="en-US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/home/prof/</a:t>
            </a:r>
            <a:r>
              <a:rPr lang="en-US" dirty="0" smtClean="0"/>
              <a:t>, </a:t>
            </a:r>
            <a:r>
              <a:rPr lang="en-US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/home/</a:t>
            </a:r>
            <a:r>
              <a:rPr lang="en-US" dirty="0" err="1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alunos</a:t>
            </a:r>
            <a:r>
              <a:rPr lang="en-US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599167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Árvore de Diretórios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pt-BR" dirty="0" err="1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pt-BR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 </a:t>
            </a:r>
            <a:r>
              <a:rPr lang="pt-BR" dirty="0"/>
              <a:t>- Este </a:t>
            </a:r>
            <a:r>
              <a:rPr lang="pt-BR" dirty="0" smtClean="0"/>
              <a:t>diretório </a:t>
            </a:r>
            <a:r>
              <a:rPr lang="pt-BR" dirty="0"/>
              <a:t>e um dos mais importantes. </a:t>
            </a:r>
            <a:r>
              <a:rPr lang="pt-BR" dirty="0" smtClean="0"/>
              <a:t>Contém (</a:t>
            </a:r>
            <a:r>
              <a:rPr lang="pt-BR" dirty="0" smtClean="0"/>
              <a:t>quase) todas as configurações. </a:t>
            </a:r>
            <a:r>
              <a:rPr lang="pt-BR" dirty="0" smtClean="0"/>
              <a:t>São exemplos os scripts </a:t>
            </a:r>
            <a:r>
              <a:rPr lang="pt-BR" dirty="0"/>
              <a:t>de </a:t>
            </a:r>
            <a:r>
              <a:rPr lang="pt-BR" dirty="0" smtClean="0"/>
              <a:t>inicialização </a:t>
            </a:r>
            <a:r>
              <a:rPr lang="pt-BR" dirty="0"/>
              <a:t>do </a:t>
            </a:r>
            <a:r>
              <a:rPr lang="pt-BR" dirty="0" smtClean="0"/>
              <a:t>sistema, configuração de rede, discos entre muitos outros serviços.</a:t>
            </a:r>
          </a:p>
        </p:txBody>
      </p:sp>
    </p:spTree>
    <p:extLst>
      <p:ext uri="{BB962C8B-B14F-4D97-AF65-F5344CB8AC3E}">
        <p14:creationId xmlns:p14="http://schemas.microsoft.com/office/powerpoint/2010/main" val="20503937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Kernel </a:t>
            </a:r>
            <a:r>
              <a:rPr lang="pt-BR" dirty="0" err="1" smtClean="0"/>
              <a:t>Panic</a:t>
            </a:r>
            <a:r>
              <a:rPr lang="pt-BR" dirty="0" smtClean="0"/>
              <a:t> e </a:t>
            </a:r>
            <a:r>
              <a:rPr lang="pt-BR" dirty="0" err="1" smtClean="0"/>
              <a:t>Oopses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381088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Um Linux </a:t>
            </a:r>
            <a:r>
              <a:rPr lang="pt-BR" i="1" dirty="0" err="1" smtClean="0"/>
              <a:t>panic</a:t>
            </a:r>
            <a:r>
              <a:rPr lang="pt-BR" dirty="0" smtClean="0"/>
              <a:t> é um erro irrecuperável detectado pelo Kernel, ele pode ser iniciado por uma API mas é mais comum que erros de hardware ou exceções no nível do processador como referencia a áreas inválidas de memória (bug no Kernel);</a:t>
            </a:r>
          </a:p>
          <a:p>
            <a:r>
              <a:rPr lang="pt-BR" dirty="0" smtClean="0"/>
              <a:t>Um erro não fatal é chamado de </a:t>
            </a:r>
            <a:r>
              <a:rPr lang="pt-BR" i="1" dirty="0" err="1" smtClean="0"/>
              <a:t>oops</a:t>
            </a:r>
            <a:r>
              <a:rPr lang="pt-BR" dirty="0" smtClean="0"/>
              <a:t>, neste caso o sistema pode continuar, mas com confiabilidade reduzida;</a:t>
            </a:r>
          </a:p>
          <a:p>
            <a:r>
              <a:rPr lang="pt-BR" dirty="0" smtClean="0"/>
              <a:t>Todos estes erros são geralmente coletados e enviados para os desenvolvedores responsáveis.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38856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Segurança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 segurança de um SO Linux é ditada (como em todos os outros </a:t>
            </a:r>
            <a:r>
              <a:rPr lang="pt-BR" dirty="0" err="1" smtClean="0"/>
              <a:t>SOs</a:t>
            </a:r>
            <a:r>
              <a:rPr lang="pt-BR" dirty="0" smtClean="0"/>
              <a:t> e sistemas) pelo que você faz com ele e pela frequência em qual os erros são corrigidos.</a:t>
            </a:r>
          </a:p>
          <a:p>
            <a:r>
              <a:rPr lang="pt-BR" dirty="0" smtClean="0"/>
              <a:t>“Uma torneira mais cara vai continuar pingado depois de quebrada a não ser que alguém a conserte. Também de pouca valia é uma torneira dentro de um cofre e muito risco para uma em um grande parque.”</a:t>
            </a:r>
          </a:p>
          <a:p>
            <a:r>
              <a:rPr lang="pt-BR" dirty="0" smtClean="0"/>
              <a:t>Porém, Linux é notável por sua comunidade que por sua vez torna mais rápido o processo de atualização.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3551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obter ajuda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man</a:t>
            </a:r>
            <a:r>
              <a:rPr lang="pt-BR" dirty="0" smtClean="0"/>
              <a:t> </a:t>
            </a:r>
            <a:r>
              <a:rPr lang="pt-BR" dirty="0" err="1" smtClean="0"/>
              <a:t>pages</a:t>
            </a:r>
            <a:r>
              <a:rPr lang="pt-BR" dirty="0" smtClean="0"/>
              <a:t>: Se um programa foi instalado com sua documentação o </a:t>
            </a:r>
            <a:r>
              <a:rPr lang="pt-BR" sz="2400" dirty="0" err="1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man</a:t>
            </a:r>
            <a:r>
              <a:rPr lang="pt-BR" sz="2400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&lt;programa&gt; </a:t>
            </a:r>
            <a:r>
              <a:rPr lang="pt-BR" dirty="0" smtClean="0"/>
              <a:t>é a forma mais rápida de resolver uma duvida do tipo “Como usar”;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Fóruns: Existem centenas, se não milhares de fóruns, talvez sua duvida já foi resolvida. Basta navegar pela conversa de quem resolveu. Mas atenção a idade dos posts! Solução de 5 anos pode não se aplicar;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0949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sz="9600" dirty="0" smtClean="0"/>
              <a:t>DUVIDAS????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Prática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Hora de colar a mão no teclado e manipular a Matrix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50228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Linux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É um SO que usa o Kernel escrito originalmente por Linus Torvalds em 1991 com inspiração do Unix e </a:t>
            </a:r>
            <a:r>
              <a:rPr lang="pt-BR" dirty="0" err="1" smtClean="0"/>
              <a:t>Minix</a:t>
            </a:r>
            <a:r>
              <a:rPr lang="pt-BR" dirty="0" smtClean="0"/>
              <a:t>, </a:t>
            </a:r>
            <a:r>
              <a:rPr lang="pt-BR" dirty="0" err="1" smtClean="0"/>
              <a:t>super</a:t>
            </a:r>
            <a:r>
              <a:rPr lang="pt-BR" dirty="0" smtClean="0"/>
              <a:t> seguro usado por </a:t>
            </a:r>
            <a:r>
              <a:rPr lang="pt-BR" dirty="0" err="1" smtClean="0"/>
              <a:t>Geeks</a:t>
            </a:r>
            <a:r>
              <a:rPr lang="pt-BR" dirty="0" smtClean="0"/>
              <a:t> e grades empresas mas ninguém no mundo real realmente usa.</a:t>
            </a:r>
          </a:p>
        </p:txBody>
      </p:sp>
    </p:spTree>
    <p:extLst>
      <p:ext uri="{BB962C8B-B14F-4D97-AF65-F5344CB8AC3E}">
        <p14:creationId xmlns:p14="http://schemas.microsoft.com/office/powerpoint/2010/main" val="36551451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Login</a:t>
            </a:r>
            <a:endParaRPr lang="en-US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pt-BR" dirty="0" err="1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ssh</a:t>
            </a:r>
            <a:r>
              <a:rPr lang="pt-BR" dirty="0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dirty="0" err="1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usuário@maquina</a:t>
            </a:r>
            <a:endParaRPr lang="en-US" dirty="0">
              <a:solidFill>
                <a:srgbClr val="00CC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910610"/>
            <a:ext cx="6295818" cy="350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9963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Terminal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&lt;user&gt;@&lt;machine&gt;:&lt;</a:t>
            </a:r>
            <a:r>
              <a:rPr lang="en-US" dirty="0" err="1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dir</a:t>
            </a:r>
            <a:r>
              <a:rPr lang="en-US" dirty="0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&gt;# &lt;cursor&gt;</a:t>
            </a:r>
            <a:endParaRPr lang="en-US" dirty="0">
              <a:solidFill>
                <a:srgbClr val="00CC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740860"/>
            <a:ext cx="8284499" cy="3415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108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Diretórios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Ls</a:t>
            </a:r>
            <a:endParaRPr lang="pt-BR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Cd</a:t>
            </a:r>
            <a:endParaRPr lang="pt-BR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Mkdir</a:t>
            </a:r>
            <a:endParaRPr lang="pt-BR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Rm</a:t>
            </a:r>
            <a:endParaRPr lang="pt-BR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~</a:t>
            </a:r>
          </a:p>
        </p:txBody>
      </p:sp>
    </p:spTree>
    <p:extLst>
      <p:ext uri="{BB962C8B-B14F-4D97-AF65-F5344CB8AC3E}">
        <p14:creationId xmlns:p14="http://schemas.microsoft.com/office/powerpoint/2010/main" val="2899069912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Arquivos, permissões e fluxos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Cat</a:t>
            </a:r>
            <a:endParaRPr lang="pt-BR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&gt;&gt;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|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Grep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Find</a:t>
            </a:r>
            <a:endParaRPr lang="pt-BR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Chmod</a:t>
            </a:r>
            <a:endParaRPr lang="pt-BR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 smtClean="0"/>
              <a:t>Chown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34408271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Usuarios e Grupo de Usuarios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Antes que possa usar um sistema Linux </a:t>
            </a:r>
            <a:r>
              <a:rPr lang="pt-BR" dirty="0" smtClean="0"/>
              <a:t>recém </a:t>
            </a:r>
            <a:r>
              <a:rPr lang="pt-BR" dirty="0"/>
              <a:t>instalado, </a:t>
            </a:r>
            <a:r>
              <a:rPr lang="pt-BR" dirty="0" smtClean="0"/>
              <a:t>você deve criar </a:t>
            </a:r>
            <a:r>
              <a:rPr lang="pt-BR" dirty="0"/>
              <a:t>uma conta </a:t>
            </a:r>
            <a:r>
              <a:rPr lang="pt-BR" dirty="0" smtClean="0"/>
              <a:t>própria. Não </a:t>
            </a:r>
            <a:r>
              <a:rPr lang="pt-BR" dirty="0"/>
              <a:t>e uma boa ideia usar a conta root</a:t>
            </a:r>
          </a:p>
          <a:p>
            <a:r>
              <a:rPr lang="pt-BR" dirty="0"/>
              <a:t>para uso normal. </a:t>
            </a:r>
            <a:r>
              <a:rPr lang="pt-BR" dirty="0" smtClean="0"/>
              <a:t>Você </a:t>
            </a:r>
            <a:r>
              <a:rPr lang="pt-BR" dirty="0"/>
              <a:t>deve reserva-la para rodar </a:t>
            </a:r>
            <a:r>
              <a:rPr lang="pt-BR" dirty="0" smtClean="0"/>
              <a:t>comandos </a:t>
            </a:r>
            <a:r>
              <a:rPr lang="en-US" dirty="0" err="1" smtClean="0"/>
              <a:t>privilegiados</a:t>
            </a:r>
            <a:r>
              <a:rPr lang="en-US" dirty="0"/>
              <a:t>!</a:t>
            </a:r>
          </a:p>
          <a:p>
            <a:r>
              <a:rPr lang="pt-BR" dirty="0"/>
              <a:t>Para criar sua conta, entre como root e use o comando </a:t>
            </a:r>
            <a:r>
              <a:rPr lang="pt-BR" dirty="0" err="1"/>
              <a:t>useradd</a:t>
            </a:r>
            <a:r>
              <a:rPr lang="pt-BR" dirty="0"/>
              <a:t> </a:t>
            </a:r>
            <a:r>
              <a:rPr lang="pt-BR" dirty="0" smtClean="0"/>
              <a:t>ou </a:t>
            </a:r>
            <a:r>
              <a:rPr lang="en-US" dirty="0" err="1" smtClean="0"/>
              <a:t>adduser</a:t>
            </a:r>
            <a:r>
              <a:rPr lang="en-US" dirty="0"/>
              <a:t>.</a:t>
            </a:r>
          </a:p>
          <a:p>
            <a:r>
              <a:rPr lang="en-US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dirty="0" err="1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adduser</a:t>
            </a:r>
            <a:r>
              <a:rPr lang="en-US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en-US" dirty="0" err="1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usuario</a:t>
            </a:r>
            <a:r>
              <a:rPr lang="en-US" dirty="0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&lt;</a:t>
            </a:r>
            <a:r>
              <a:rPr lang="en-US" dirty="0" err="1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grupo</a:t>
            </a:r>
            <a:r>
              <a:rPr lang="en-US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dirty="0">
              <a:solidFill>
                <a:srgbClr val="00CC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02802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Usuarios e Grupos de Usuarios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Adicionando o </a:t>
            </a:r>
            <a:r>
              <a:rPr lang="pt-BR" dirty="0" err="1"/>
              <a:t>usuario</a:t>
            </a:r>
            <a:r>
              <a:rPr lang="pt-BR" dirty="0"/>
              <a:t> </a:t>
            </a:r>
            <a:r>
              <a:rPr lang="pt-BR" dirty="0" err="1"/>
              <a:t>linux</a:t>
            </a:r>
            <a:r>
              <a:rPr lang="pt-BR" dirty="0"/>
              <a:t> ao grupo SUDO:</a:t>
            </a:r>
          </a:p>
          <a:p>
            <a:r>
              <a:rPr lang="en-US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dirty="0" err="1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adduser</a:t>
            </a:r>
            <a:r>
              <a:rPr lang="en-US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r>
              <a:rPr lang="en-US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endParaRPr lang="en-US" dirty="0">
              <a:solidFill>
                <a:srgbClr val="00CC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dirty="0"/>
              <a:t>Para remover o </a:t>
            </a:r>
            <a:r>
              <a:rPr lang="pt-BR" dirty="0" err="1"/>
              <a:t>usuario</a:t>
            </a:r>
            <a:r>
              <a:rPr lang="pt-BR" dirty="0"/>
              <a:t> </a:t>
            </a:r>
            <a:r>
              <a:rPr lang="pt-BR" dirty="0" err="1"/>
              <a:t>linux</a:t>
            </a:r>
            <a:r>
              <a:rPr lang="pt-BR" dirty="0"/>
              <a:t>, utilizamos o comando:</a:t>
            </a:r>
          </a:p>
          <a:p>
            <a:r>
              <a:rPr lang="en-US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dirty="0" err="1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userdel</a:t>
            </a:r>
            <a:r>
              <a:rPr lang="en-US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linux</a:t>
            </a:r>
            <a:endParaRPr lang="en-US" dirty="0" smtClean="0">
              <a:solidFill>
                <a:srgbClr val="00CC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pt-BR" dirty="0"/>
              <a:t>Para alterarmos a senha do </a:t>
            </a:r>
            <a:r>
              <a:rPr lang="pt-BR" dirty="0" err="1"/>
              <a:t>usuario</a:t>
            </a:r>
            <a:r>
              <a:rPr lang="pt-BR" dirty="0"/>
              <a:t> </a:t>
            </a:r>
            <a:r>
              <a:rPr lang="pt-BR" dirty="0" err="1"/>
              <a:t>linux</a:t>
            </a:r>
            <a:r>
              <a:rPr lang="pt-BR" dirty="0"/>
              <a:t>, utilizamos o comando:</a:t>
            </a:r>
          </a:p>
          <a:p>
            <a:r>
              <a:rPr lang="en-US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dirty="0" err="1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passwd</a:t>
            </a:r>
            <a:r>
              <a:rPr lang="en-US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&lt;username</a:t>
            </a:r>
            <a:r>
              <a:rPr lang="en-US" dirty="0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dirty="0">
              <a:solidFill>
                <a:srgbClr val="00CC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5926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Sudo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Sudo</a:t>
            </a:r>
            <a:r>
              <a:rPr lang="pt-BR" dirty="0" smtClean="0"/>
              <a:t> </a:t>
            </a:r>
            <a:r>
              <a:rPr lang="pt-BR" dirty="0"/>
              <a:t>é (quase) </a:t>
            </a:r>
            <a:r>
              <a:rPr lang="pt-BR" dirty="0" smtClean="0"/>
              <a:t>um </a:t>
            </a:r>
            <a:r>
              <a:rPr lang="pt-BR" dirty="0" err="1" smtClean="0"/>
              <a:t>acronomo</a:t>
            </a:r>
            <a:r>
              <a:rPr lang="pt-BR" dirty="0" smtClean="0"/>
              <a:t> para </a:t>
            </a:r>
            <a:r>
              <a:rPr lang="pt-BR" dirty="0" err="1" smtClean="0"/>
              <a:t>Super</a:t>
            </a:r>
            <a:r>
              <a:rPr lang="pt-BR" dirty="0" smtClean="0"/>
              <a:t> </a:t>
            </a:r>
            <a:r>
              <a:rPr lang="pt-BR" dirty="0" err="1" smtClean="0"/>
              <a:t>User</a:t>
            </a:r>
            <a:r>
              <a:rPr lang="pt-BR" dirty="0" smtClean="0"/>
              <a:t> DO, ou seja, execute o seguinte comando como </a:t>
            </a:r>
            <a:r>
              <a:rPr lang="pt-BR" dirty="0" err="1" smtClean="0"/>
              <a:t>super-usuário</a:t>
            </a:r>
            <a:r>
              <a:rPr lang="pt-BR" dirty="0" smtClean="0"/>
              <a:t>. Ele é usado para executar tarefas que um usuário normal jamais poderia fazer</a:t>
            </a:r>
            <a:r>
              <a:rPr lang="en-US" dirty="0" smtClean="0"/>
              <a:t>:</a:t>
            </a:r>
          </a:p>
          <a:p>
            <a:r>
              <a:rPr lang="pt-BR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pt-BR" dirty="0" err="1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pt-BR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dirty="0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./destroy-da-erth.sh</a:t>
            </a:r>
            <a:endParaRPr lang="pt-BR" dirty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1253254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Serviços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Um grande exemplo para o uso do </a:t>
            </a:r>
            <a:r>
              <a:rPr lang="pt-BR" dirty="0" err="1" smtClean="0"/>
              <a:t>sudo</a:t>
            </a:r>
            <a:r>
              <a:rPr lang="pt-BR" dirty="0" smtClean="0"/>
              <a:t> é quando por exemplo um desenvolvedor web está fazendo bagunça com seu site e precisa manipular o serviço HTTP</a:t>
            </a:r>
            <a:r>
              <a:rPr lang="en-US" dirty="0" smtClean="0"/>
              <a:t>: </a:t>
            </a:r>
          </a:p>
          <a:p>
            <a:r>
              <a:rPr lang="pt-BR" dirty="0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</a:t>
            </a:r>
            <a:r>
              <a:rPr lang="pt-BR" dirty="0" err="1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pt-BR" dirty="0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pt-BR" dirty="0" err="1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service</a:t>
            </a:r>
            <a:r>
              <a:rPr lang="pt-BR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apache2 </a:t>
            </a:r>
            <a:r>
              <a:rPr lang="pt-BR" dirty="0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{ status | [</a:t>
            </a:r>
            <a:r>
              <a:rPr lang="pt-BR" dirty="0" err="1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</a:t>
            </a:r>
            <a:r>
              <a:rPr lang="pt-BR" dirty="0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]start | </a:t>
            </a:r>
            <a:r>
              <a:rPr lang="pt-BR" dirty="0" err="1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reload</a:t>
            </a:r>
            <a:r>
              <a:rPr lang="pt-BR" dirty="0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| stop}</a:t>
            </a:r>
            <a:endParaRPr lang="en-US" dirty="0">
              <a:solidFill>
                <a:srgbClr val="00CC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75107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Instalando Pacotes em </a:t>
            </a:r>
            <a:r>
              <a:rPr lang="pt-BR" dirty="0" smtClean="0"/>
              <a:t>Distribuições Debian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en-US" dirty="0" err="1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en-US" dirty="0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apt-get install </a:t>
            </a:r>
            <a:r>
              <a:rPr lang="en-US" dirty="0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&lt;package&gt;</a:t>
            </a:r>
          </a:p>
          <a:p>
            <a:endParaRPr lang="en-US" dirty="0" smtClean="0"/>
          </a:p>
          <a:p>
            <a:r>
              <a:rPr lang="en-US" dirty="0" err="1" smtClean="0"/>
              <a:t>Exemplo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/>
              <a:t>Repositorio</a:t>
            </a:r>
            <a:r>
              <a:rPr lang="en-US" dirty="0"/>
              <a:t>:</a:t>
            </a:r>
          </a:p>
          <a:p>
            <a:r>
              <a:rPr lang="en-US" dirty="0"/>
              <a:t>deb http://</a:t>
            </a:r>
            <a:r>
              <a:rPr lang="en-US" dirty="0" smtClean="0"/>
              <a:t>repository.spotify.com </a:t>
            </a:r>
            <a:r>
              <a:rPr lang="en-US" dirty="0"/>
              <a:t>stable </a:t>
            </a:r>
            <a:r>
              <a:rPr lang="en-US" dirty="0" smtClean="0"/>
              <a:t>non-free</a:t>
            </a:r>
          </a:p>
          <a:p>
            <a:endParaRPr lang="pt-BR" dirty="0" smtClean="0"/>
          </a:p>
          <a:p>
            <a:r>
              <a:rPr lang="pt-BR" dirty="0" smtClean="0"/>
              <a:t>Utilizando </a:t>
            </a:r>
            <a:r>
              <a:rPr lang="pt-BR" dirty="0"/>
              <a:t>DPKG para instalar pacotes.</a:t>
            </a:r>
          </a:p>
          <a:p>
            <a:r>
              <a:rPr lang="en-US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en-US" dirty="0" err="1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dpkg</a:t>
            </a:r>
            <a:r>
              <a:rPr lang="en-US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-</a:t>
            </a:r>
            <a:r>
              <a:rPr lang="en-US" dirty="0" err="1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pacote.deb</a:t>
            </a:r>
            <a:endParaRPr lang="en-US" dirty="0">
              <a:solidFill>
                <a:srgbClr val="00CC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815305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Configurações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Editar o arquivo de configuração para adicionar o disco de backup para nossos filmes</a:t>
            </a:r>
          </a:p>
          <a:p>
            <a:r>
              <a:rPr lang="pt-BR" sz="2400" dirty="0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 </a:t>
            </a:r>
            <a:r>
              <a:rPr lang="pt-BR" sz="2400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vim /</a:t>
            </a:r>
            <a:r>
              <a:rPr lang="pt-BR" sz="2400" dirty="0" err="1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pt-BR" sz="2400" dirty="0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pt-BR" sz="2400" dirty="0" err="1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fstab</a:t>
            </a:r>
            <a:endParaRPr lang="pt-BR" sz="2400" dirty="0" smtClean="0">
              <a:solidFill>
                <a:srgbClr val="00CC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pt-BR" dirty="0" smtClean="0"/>
          </a:p>
          <a:p>
            <a:r>
              <a:rPr lang="pt-BR" dirty="0" smtClean="0"/>
              <a:t>Modificar a pasta onde os sites do apache são armazenadas com o editor favorito dos </a:t>
            </a:r>
            <a:r>
              <a:rPr lang="pt-BR" dirty="0" err="1" smtClean="0"/>
              <a:t>newbies</a:t>
            </a:r>
            <a:r>
              <a:rPr lang="pt-BR" dirty="0" smtClean="0"/>
              <a:t>:</a:t>
            </a:r>
          </a:p>
          <a:p>
            <a:r>
              <a:rPr lang="pt-BR" sz="2400" dirty="0" smtClean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$ </a:t>
            </a:r>
            <a:r>
              <a:rPr lang="pt-BR" sz="2400" dirty="0" err="1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sudo</a:t>
            </a:r>
            <a:r>
              <a:rPr lang="pt-BR" sz="2400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nano /</a:t>
            </a:r>
            <a:r>
              <a:rPr lang="pt-BR" sz="2400" dirty="0" err="1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etc</a:t>
            </a:r>
            <a:r>
              <a:rPr lang="pt-BR" sz="2400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/apache2/sites-</a:t>
            </a:r>
            <a:r>
              <a:rPr lang="pt-BR" sz="2400" dirty="0" err="1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avalible</a:t>
            </a:r>
            <a:r>
              <a:rPr lang="pt-BR" sz="2400" dirty="0">
                <a:solidFill>
                  <a:srgbClr val="00CC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/default</a:t>
            </a:r>
            <a:endParaRPr lang="en-US" sz="2400" dirty="0">
              <a:solidFill>
                <a:srgbClr val="00CC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21187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 smtClean="0"/>
          </a:p>
          <a:p>
            <a:r>
              <a:rPr lang="pt-BR" sz="9600" dirty="0" smtClean="0"/>
              <a:t>DUVIDAS????</a:t>
            </a:r>
          </a:p>
        </p:txBody>
      </p:sp>
    </p:spTree>
    <p:extLst>
      <p:ext uri="{BB962C8B-B14F-4D97-AF65-F5344CB8AC3E}">
        <p14:creationId xmlns:p14="http://schemas.microsoft.com/office/powerpoint/2010/main" val="40735508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Obrigado!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quarter" idx="12"/>
          </p:nvPr>
        </p:nvSpPr>
        <p:spPr>
          <a:xfrm>
            <a:off x="1914829" y="3153199"/>
            <a:ext cx="5314342" cy="566112"/>
          </a:xfrm>
        </p:spPr>
        <p:txBody>
          <a:bodyPr>
            <a:noAutofit/>
          </a:bodyPr>
          <a:lstStyle/>
          <a:p>
            <a:r>
              <a:rPr lang="pt-BR" dirty="0" smtClean="0"/>
              <a:t>Luís Henrique Puhl de Souza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914829" y="3645024"/>
            <a:ext cx="5314342" cy="461650"/>
          </a:xfrm>
        </p:spPr>
        <p:txBody>
          <a:bodyPr/>
          <a:lstStyle/>
          <a:p>
            <a:r>
              <a:rPr lang="pt-BR" dirty="0" smtClean="0">
                <a:latin typeface="+mn-lt"/>
              </a:rPr>
              <a:t>luis.puhl@ltia.fc.unesp.br</a:t>
            </a:r>
            <a:endParaRPr lang="en-US" dirty="0">
              <a:latin typeface="+mn-lt"/>
            </a:endParaRP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sz="quarter" idx="12"/>
          </p:nvPr>
        </p:nvSpPr>
        <p:spPr>
          <a:xfrm>
            <a:off x="1914829" y="4315443"/>
            <a:ext cx="5314342" cy="566112"/>
          </a:xfrm>
        </p:spPr>
        <p:txBody>
          <a:bodyPr>
            <a:normAutofit/>
          </a:bodyPr>
          <a:lstStyle/>
          <a:p>
            <a:r>
              <a:rPr lang="pt-BR" dirty="0" smtClean="0"/>
              <a:t>Gabriel Luiz Bastos de Oliveira</a:t>
            </a:r>
            <a:endParaRPr lang="en-US" dirty="0"/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quarter" idx="13"/>
          </p:nvPr>
        </p:nvSpPr>
        <p:spPr>
          <a:xfrm>
            <a:off x="1914829" y="4851228"/>
            <a:ext cx="5314342" cy="461650"/>
          </a:xfrm>
        </p:spPr>
        <p:txBody>
          <a:bodyPr/>
          <a:lstStyle/>
          <a:p>
            <a:r>
              <a:rPr lang="pt-BR" dirty="0" smtClean="0">
                <a:latin typeface="+mn-lt"/>
              </a:rPr>
              <a:t>gabriel.oliveira@ltia.fc.unesp.br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385316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10" name="Espaço Reservado para Conteúdo 9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525104"/>
          </a:xfrm>
        </p:spPr>
        <p:txBody>
          <a:bodyPr numCol="2">
            <a:normAutofit lnSpcReduction="10000"/>
          </a:bodyPr>
          <a:lstStyle/>
          <a:p>
            <a:pPr>
              <a:buFont typeface="Arial" pitchFamily="34" charset="0"/>
              <a:buChar char="•"/>
            </a:pPr>
            <a:r>
              <a:rPr lang="pt-BR" dirty="0" smtClean="0"/>
              <a:t>Teoria</a:t>
            </a:r>
          </a:p>
          <a:p>
            <a:pPr lvl="1"/>
            <a:r>
              <a:rPr lang="pt-BR" dirty="0" smtClean="0"/>
              <a:t>O que é Linux</a:t>
            </a:r>
          </a:p>
          <a:p>
            <a:pPr lvl="1"/>
            <a:r>
              <a:rPr lang="pt-BR" dirty="0" smtClean="0"/>
              <a:t>Como funciona</a:t>
            </a:r>
          </a:p>
          <a:p>
            <a:pPr lvl="1"/>
            <a:r>
              <a:rPr lang="pt-BR" dirty="0" smtClean="0"/>
              <a:t>Distribuições</a:t>
            </a:r>
          </a:p>
          <a:p>
            <a:pPr lvl="1"/>
            <a:r>
              <a:rPr lang="pt-BR" dirty="0" smtClean="0"/>
              <a:t>Gerenciador de Pacotes</a:t>
            </a:r>
          </a:p>
          <a:p>
            <a:pPr lvl="1"/>
            <a:r>
              <a:rPr lang="pt-BR" dirty="0" smtClean="0"/>
              <a:t>Sistema de arquivos</a:t>
            </a:r>
          </a:p>
          <a:p>
            <a:pPr lvl="1"/>
            <a:r>
              <a:rPr lang="pt-BR" dirty="0" smtClean="0"/>
              <a:t>Árvore de diretórios</a:t>
            </a:r>
          </a:p>
          <a:p>
            <a:pPr lvl="1"/>
            <a:r>
              <a:rPr lang="pt-BR" dirty="0" smtClean="0"/>
              <a:t>Kernel </a:t>
            </a:r>
            <a:r>
              <a:rPr lang="pt-BR" dirty="0" err="1" smtClean="0"/>
              <a:t>panic</a:t>
            </a:r>
            <a:endParaRPr lang="pt-BR" dirty="0"/>
          </a:p>
          <a:p>
            <a:pPr lvl="1"/>
            <a:r>
              <a:rPr lang="pt-BR" dirty="0" smtClean="0"/>
              <a:t>Segurança</a:t>
            </a:r>
          </a:p>
          <a:p>
            <a:pPr lvl="1"/>
            <a:r>
              <a:rPr lang="pt-BR" dirty="0" smtClean="0"/>
              <a:t>Como obter ajuda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smtClean="0"/>
              <a:t>Pratica</a:t>
            </a:r>
          </a:p>
          <a:p>
            <a:pPr lvl="1"/>
            <a:r>
              <a:rPr lang="pt-BR" dirty="0" err="1" smtClean="0"/>
              <a:t>Login</a:t>
            </a:r>
            <a:endParaRPr lang="pt-BR" dirty="0" smtClean="0"/>
          </a:p>
          <a:p>
            <a:pPr lvl="1"/>
            <a:r>
              <a:rPr lang="pt-BR" dirty="0" smtClean="0"/>
              <a:t>Terminal</a:t>
            </a:r>
          </a:p>
          <a:p>
            <a:pPr lvl="1"/>
            <a:r>
              <a:rPr lang="pt-BR" dirty="0" smtClean="0"/>
              <a:t>Diretórios</a:t>
            </a:r>
          </a:p>
          <a:p>
            <a:pPr lvl="1"/>
            <a:r>
              <a:rPr lang="pt-BR" dirty="0" smtClean="0"/>
              <a:t>Arquivos e permissões</a:t>
            </a:r>
          </a:p>
          <a:p>
            <a:pPr lvl="1"/>
            <a:r>
              <a:rPr lang="pt-BR" dirty="0" smtClean="0"/>
              <a:t>Fluxos</a:t>
            </a:r>
          </a:p>
          <a:p>
            <a:pPr lvl="1"/>
            <a:r>
              <a:rPr lang="pt-BR" dirty="0" smtClean="0"/>
              <a:t>Usuários</a:t>
            </a:r>
          </a:p>
          <a:p>
            <a:pPr lvl="1"/>
            <a:r>
              <a:rPr lang="pt-BR" dirty="0" err="1" smtClean="0"/>
              <a:t>Sudo</a:t>
            </a:r>
            <a:endParaRPr lang="pt-BR" dirty="0" smtClean="0"/>
          </a:p>
          <a:p>
            <a:pPr lvl="1"/>
            <a:r>
              <a:rPr lang="pt-BR" dirty="0" smtClean="0"/>
              <a:t>Serviços</a:t>
            </a:r>
          </a:p>
          <a:p>
            <a:pPr lvl="1"/>
            <a:r>
              <a:rPr lang="pt-BR" dirty="0" smtClean="0"/>
              <a:t>Instalando pacotes</a:t>
            </a:r>
          </a:p>
          <a:p>
            <a:pPr lvl="1"/>
            <a:r>
              <a:rPr lang="pt-BR" dirty="0" smtClean="0"/>
              <a:t>Configurações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Ken Thompson</a:t>
            </a:r>
          </a:p>
          <a:p>
            <a:r>
              <a:rPr lang="en-US" dirty="0"/>
              <a:t>Dennis Ritchie</a:t>
            </a:r>
          </a:p>
          <a:p>
            <a:r>
              <a:rPr lang="en-US" dirty="0" err="1"/>
              <a:t>Filosofia</a:t>
            </a:r>
            <a:r>
              <a:rPr lang="en-US" dirty="0"/>
              <a:t> Unix: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Arquivos de texto armazenam dados;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Sistema de arquivos hierárquico;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Tratamento de alguns dispositivos como arquivos;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Programas pequenos se unem para realizar uma tarefa maior</a:t>
            </a:r>
            <a:r>
              <a:rPr lang="pt-BR" dirty="0" smtClean="0"/>
              <a:t>.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77555"/>
            <a:ext cx="3168352" cy="205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339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Tanenbaum e o MINIX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Andrew S. </a:t>
            </a:r>
            <a:r>
              <a:rPr lang="pt-BR" dirty="0" err="1"/>
              <a:t>Tanenbaum</a:t>
            </a:r>
            <a:r>
              <a:rPr lang="pt-BR" dirty="0"/>
              <a:t>, escreveu o livro “</a:t>
            </a:r>
            <a:r>
              <a:rPr lang="pt-BR" dirty="0" err="1"/>
              <a:t>Operating</a:t>
            </a:r>
            <a:r>
              <a:rPr lang="pt-BR" dirty="0"/>
              <a:t> </a:t>
            </a:r>
            <a:r>
              <a:rPr lang="en-US" dirty="0"/>
              <a:t>Systems: Design and Implementation”;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 err="1"/>
              <a:t>Tanenbaum</a:t>
            </a:r>
            <a:r>
              <a:rPr lang="pt-BR" dirty="0"/>
              <a:t> escreveu o SO MINIX em 1987 que é usado como material de estudo na área. Ele demonstra a implementação de um </a:t>
            </a:r>
            <a:r>
              <a:rPr lang="pt-BR" dirty="0" err="1"/>
              <a:t>microkernel</a:t>
            </a:r>
            <a:r>
              <a:rPr lang="pt-BR" dirty="0"/>
              <a:t>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Inspirado no MINIX em 1991, Linus Torvalds criou seu próprio sistema operacional, o </a:t>
            </a:r>
            <a:r>
              <a:rPr lang="pt-BR" dirty="0" err="1"/>
              <a:t>kernel</a:t>
            </a:r>
            <a:r>
              <a:rPr lang="pt-BR" dirty="0"/>
              <a:t> (monolítico) do Linux</a:t>
            </a:r>
            <a:r>
              <a:rPr lang="pt-BR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6120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Tanenbaum e o MINIX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2349318"/>
            <a:ext cx="2531991" cy="3359036"/>
          </a:xfr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405" y="2349318"/>
            <a:ext cx="2463848" cy="335903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878" y="2349318"/>
            <a:ext cx="2664296" cy="335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5881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Começo do Linux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2000240"/>
            <a:ext cx="8229600" cy="4669120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Depois de escrever o Kernel Linux (em C, mas com excesso de </a:t>
            </a:r>
            <a:r>
              <a:rPr lang="pt-BR" dirty="0" err="1" smtClean="0"/>
              <a:t>assembly</a:t>
            </a:r>
            <a:r>
              <a:rPr lang="pt-BR" dirty="0" smtClean="0"/>
              <a:t> para 386), Torvalds disponibilizou ele para todos na internet já existente na época.</a:t>
            </a:r>
          </a:p>
          <a:p>
            <a:r>
              <a:rPr lang="pt-BR" dirty="0" smtClean="0"/>
              <a:t>O Kernel recebeu contribuições e cresceu, foi reescrito em C e já recebeu contribuições feitas por mais de 12 mil programadores e 1200 empresas.</a:t>
            </a:r>
          </a:p>
          <a:p>
            <a:r>
              <a:rPr lang="pt-BR" dirty="0" smtClean="0"/>
              <a:t>Ele foi implementado de maneira a evitar que programas de usuário quebrassem, assim como os drivers (</a:t>
            </a:r>
            <a:r>
              <a:rPr lang="pt-BR" dirty="0" err="1" smtClean="0"/>
              <a:t>stable</a:t>
            </a:r>
            <a:r>
              <a:rPr lang="pt-BR" dirty="0" smtClean="0"/>
              <a:t>) porém os módulos do Kernel divergem.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60" y="184559"/>
            <a:ext cx="2995811" cy="184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1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10.0&quot;&gt;&lt;object type=&quot;1&quot; unique_id=&quot;10001&quot;&gt;&lt;object type=&quot;2&quot; unique_id=&quot;10002&quot;&gt;&lt;object type=&quot;3&quot; unique_id=&quot;10004&quot;&gt;&lt;property id=&quot;20148&quot; value=&quot;5&quot;/&gt;&lt;property id=&quot;20300&quot; value=&quot;Slide 2 - &amp;quot;Introdução ao Linux&amp;quot;&quot;/&gt;&lt;property id=&quot;20307&quot; value=&quot;257&quot;/&gt;&lt;/object&gt;&lt;object type=&quot;3&quot; unique_id=&quot;10005&quot;&gt;&lt;property id=&quot;20148&quot; value=&quot;5&quot;/&gt;&lt;property id=&quot;20300&quot; value=&quot;Slide 5 - &amp;quot;Agenda&amp;quot;&quot;/&gt;&lt;property id=&quot;20307&quot; value=&quot;259&quot;/&gt;&lt;/object&gt;&lt;object type=&quot;3&quot; unique_id=&quot;10006&quot;&gt;&lt;property id=&quot;20148&quot; value=&quot;5&quot;/&gt;&lt;property id=&quot;20300&quot; value=&quot;Slide 28&quot;/&gt;&lt;property id=&quot;20307&quot; value=&quot;300&quot;/&gt;&lt;/object&gt;&lt;object type=&quot;3&quot; unique_id=&quot;10007&quot;&gt;&lt;property id=&quot;20148&quot; value=&quot;5&quot;/&gt;&lt;property id=&quot;20300&quot; value=&quot;Slide 40 - &amp;quot;Obrigado!&amp;quot;&quot;/&gt;&lt;property id=&quot;20307&quot; value=&quot;301&quot;/&gt;&lt;/object&gt;&lt;object type=&quot;3&quot; unique_id=&quot;10113&quot;&gt;&lt;property id=&quot;20148&quot; value=&quot;5&quot;/&gt;&lt;property id=&quot;20300&quot; value=&quot;Slide 16 - &amp;quot;Distribuições&amp;quot;&quot;/&gt;&lt;property id=&quot;20307&quot; value=&quot;302&quot;/&gt;&lt;/object&gt;&lt;object type=&quot;3&quot; unique_id=&quot;10146&quot;&gt;&lt;property id=&quot;20148&quot; value=&quot;5&quot;/&gt;&lt;property id=&quot;20300&quot; value=&quot;Slide 18 - &amp;quot;Gerenciadores de Pacotes&amp;quot;&quot;/&gt;&lt;property id=&quot;20307&quot; value=&quot;304&quot;/&gt;&lt;/object&gt;&lt;object type=&quot;3&quot; unique_id=&quot;10147&quot;&gt;&lt;property id=&quot;20148&quot; value=&quot;5&quot;/&gt;&lt;property id=&quot;20300&quot; value=&quot;Slide 20 - &amp;quot;Sistema de Arquivos&amp;quot;&quot;/&gt;&lt;property id=&quot;20307&quot; value=&quot;303&quot;/&gt;&lt;/object&gt;&lt;object type=&quot;3&quot; unique_id=&quot;10208&quot;&gt;&lt;property id=&quot;20148&quot; value=&quot;5&quot;/&gt;&lt;property id=&quot;20300&quot; value=&quot;Slide 19 - &amp;quot;Gerenciadores de Pacotes&amp;quot;&quot;/&gt;&lt;property id=&quot;20307&quot; value=&quot;306&quot;/&gt;&lt;/object&gt;&lt;object type=&quot;3&quot; unique_id=&quot;10210&quot;&gt;&lt;property id=&quot;20148&quot; value=&quot;5&quot;/&gt;&lt;property id=&quot;20300&quot; value=&quot;Slide 21 - &amp;quot;Árvore de Diretórios&amp;quot;&quot;/&gt;&lt;property id=&quot;20307&quot; value=&quot;308&quot;/&gt;&lt;/object&gt;&lt;object type=&quot;3&quot; unique_id=&quot;10328&quot;&gt;&lt;property id=&quot;20148&quot; value=&quot;5&quot;/&gt;&lt;property id=&quot;20300&quot; value=&quot;Slide 3 - &amp;quot;O que é Linux&amp;quot;&quot;/&gt;&lt;property id=&quot;20307&quot; value=&quot;309&quot;/&gt;&lt;/object&gt;&lt;object type=&quot;3&quot; unique_id=&quot;10329&quot;&gt;&lt;property id=&quot;20148&quot; value=&quot;5&quot;/&gt;&lt;property id=&quot;20300&quot; value=&quot;Slide 4&quot;/&gt;&lt;property id=&quot;20307&quot; value=&quot;310&quot;/&gt;&lt;/object&gt;&lt;object type=&quot;3&quot; unique_id=&quot;10332&quot;&gt;&lt;property id=&quot;20148&quot; value=&quot;5&quot;/&gt;&lt;property id=&quot;20300&quot; value=&quot;Slide 10 - &amp;quot;Projeto GNU&amp;quot;&quot;/&gt;&lt;property id=&quot;20307&quot; value=&quot;313&quot;/&gt;&lt;/object&gt;&lt;object type=&quot;3&quot; unique_id=&quot;10334&quot;&gt;&lt;property id=&quot;20148&quot; value=&quot;5&quot;/&gt;&lt;property id=&quot;20300&quot; value=&quot;Slide 14 - &amp;quot;Distribuições&amp;quot;&quot;/&gt;&lt;property id=&quot;20307&quot; value=&quot;315&quot;/&gt;&lt;/object&gt;&lt;object type=&quot;3&quot; unique_id=&quot;10395&quot;&gt;&lt;property id=&quot;20148&quot; value=&quot;5&quot;/&gt;&lt;property id=&quot;20300&quot; value=&quot;Slide 17 - &amp;quot;Distribuições Exóticas&amp;quot;&quot;/&gt;&lt;property id=&quot;20307&quot; value=&quot;316&quot;/&gt;&lt;/object&gt;&lt;object type=&quot;3&quot; unique_id=&quot;10544&quot;&gt;&lt;property id=&quot;20148&quot; value=&quot;5&quot;/&gt;&lt;property id=&quot;20300&quot; value=&quot;Slide 9 - &amp;quot;Começo do Linux&amp;quot;&quot;/&gt;&lt;property id=&quot;20307&quot; value=&quot;317&quot;/&gt;&lt;/object&gt;&lt;object type=&quot;3&quot; unique_id=&quot;10545&quot;&gt;&lt;property id=&quot;20148&quot; value=&quot;5&quot;/&gt;&lt;property id=&quot;20300&quot; value=&quot;Slide 11 - &amp;quot;GNU/Linux&amp;quot;&quot;/&gt;&lt;property id=&quot;20307&quot; value=&quot;318&quot;/&gt;&lt;/object&gt;&lt;object type=&quot;3&quot; unique_id=&quot;10638&quot;&gt;&lt;property id=&quot;20148&quot; value=&quot;5&quot;/&gt;&lt;property id=&quot;20300&quot; value=&quot;Slide 25 - &amp;quot;Kernel Panic e Oopses&amp;quot;&quot;/&gt;&lt;property id=&quot;20307&quot; value=&quot;319&quot;/&gt;&lt;/object&gt;&lt;object type=&quot;3&quot; unique_id=&quot;10639&quot;&gt;&lt;property id=&quot;20148&quot; value=&quot;5&quot;/&gt;&lt;property id=&quot;20300&quot; value=&quot;Slide 26 - &amp;quot;Segurança&amp;quot;&quot;/&gt;&lt;property id=&quot;20307&quot; value=&quot;320&quot;/&gt;&lt;/object&gt;&lt;object type=&quot;3&quot; unique_id=&quot;10815&quot;&gt;&lt;property id=&quot;20148&quot; value=&quot;5&quot;/&gt;&lt;property id=&quot;20300&quot; value=&quot;Slide 1&quot;/&gt;&lt;property id=&quot;20307&quot; value=&quot;323&quot;/&gt;&lt;/object&gt;&lt;object type=&quot;3&quot; unique_id=&quot;10816&quot;&gt;&lt;property id=&quot;20148&quot; value=&quot;5&quot;/&gt;&lt;property id=&quot;20300&quot; value=&quot;Slide 27 - &amp;quot;Como obter ajuda&amp;quot;&quot;/&gt;&lt;property id=&quot;20307&quot; value=&quot;321&quot;/&gt;&lt;/object&gt;&lt;object type=&quot;3&quot; unique_id=&quot;10817&quot;&gt;&lt;property id=&quot;20148&quot; value=&quot;5&quot;/&gt;&lt;property id=&quot;20300&quot; value=&quot;Slide 34 - &amp;quot;Usuarios e Grupo de Usuarios&amp;quot;&quot;/&gt;&lt;property id=&quot;20307&quot; value=&quot;322&quot;/&gt;&lt;/object&gt;&lt;object type=&quot;3&quot; unique_id=&quot;11386&quot;&gt;&lt;property id=&quot;20148&quot; value=&quot;5&quot;/&gt;&lt;property id=&quot;20300&quot; value=&quot;Slide 22 - &amp;quot;Árvore de Diretórios&amp;quot;&quot;/&gt;&lt;property id=&quot;20307&quot; value=&quot;328&quot;/&gt;&lt;/object&gt;&lt;object type=&quot;3&quot; unique_id=&quot;11387&quot;&gt;&lt;property id=&quot;20148&quot; value=&quot;5&quot;/&gt;&lt;property id=&quot;20300&quot; value=&quot;Slide 23 - &amp;quot;Árvore de Diretórios&amp;quot;&quot;/&gt;&lt;property id=&quot;20307&quot; value=&quot;329&quot;/&gt;&lt;/object&gt;&lt;object type=&quot;3&quot; unique_id=&quot;11388&quot;&gt;&lt;property id=&quot;20148&quot; value=&quot;5&quot;/&gt;&lt;property id=&quot;20300&quot; value=&quot;Slide 24 - &amp;quot;Árvore de Diretórios&amp;quot;&quot;/&gt;&lt;property id=&quot;20307&quot; value=&quot;330&quot;/&gt;&lt;/object&gt;&lt;object type=&quot;3&quot; unique_id=&quot;11389&quot;&gt;&lt;property id=&quot;20148&quot; value=&quot;5&quot;/&gt;&lt;property id=&quot;20300&quot; value=&quot;Slide 29 - &amp;quot;Prática&amp;quot;&quot;/&gt;&lt;property id=&quot;20307&quot; value=&quot;324&quot;/&gt;&lt;/object&gt;&lt;object type=&quot;3&quot; unique_id=&quot;11390&quot;&gt;&lt;property id=&quot;20148&quot; value=&quot;5&quot;/&gt;&lt;property id=&quot;20300&quot; value=&quot;Slide 30 - &amp;quot;Login&amp;quot;&quot;/&gt;&lt;property id=&quot;20307&quot; value=&quot;331&quot;/&gt;&lt;/object&gt;&lt;object type=&quot;3&quot; unique_id=&quot;11391&quot;&gt;&lt;property id=&quot;20148&quot; value=&quot;5&quot;/&gt;&lt;property id=&quot;20300&quot; value=&quot;Slide 31 - &amp;quot;Terminal&amp;quot;&quot;/&gt;&lt;property id=&quot;20307&quot; value=&quot;332&quot;/&gt;&lt;/object&gt;&lt;object type=&quot;3&quot; unique_id=&quot;11392&quot;&gt;&lt;property id=&quot;20148&quot; value=&quot;5&quot;/&gt;&lt;property id=&quot;20300&quot; value=&quot;Slide 32 - &amp;quot;Diretórios&amp;quot;&quot;/&gt;&lt;property id=&quot;20307&quot; value=&quot;333&quot;/&gt;&lt;/object&gt;&lt;object type=&quot;3&quot; unique_id=&quot;11393&quot;&gt;&lt;property id=&quot;20148&quot; value=&quot;5&quot;/&gt;&lt;property id=&quot;20300&quot; value=&quot;Slide 33 - &amp;quot;Arquivos, permissões e fluxos&amp;quot;&quot;/&gt;&lt;property id=&quot;20307&quot; value=&quot;334&quot;/&gt;&lt;/object&gt;&lt;object type=&quot;3&quot; unique_id=&quot;11394&quot;&gt;&lt;property id=&quot;20148&quot; value=&quot;5&quot;/&gt;&lt;property id=&quot;20300&quot; value=&quot;Slide 35 - &amp;quot;Usuarios e Grupos de Usuarios&amp;quot;&quot;/&gt;&lt;property id=&quot;20307&quot; value=&quot;325&quot;/&gt;&lt;/object&gt;&lt;object type=&quot;3&quot; unique_id=&quot;11396&quot;&gt;&lt;property id=&quot;20148&quot; value=&quot;5&quot;/&gt;&lt;property id=&quot;20300&quot; value=&quot;Slide 36 - &amp;quot;Sudo&amp;quot;&quot;/&gt;&lt;property id=&quot;20307&quot; value=&quot;335&quot;/&gt;&lt;/object&gt;&lt;object type=&quot;3&quot; unique_id=&quot;11397&quot;&gt;&lt;property id=&quot;20148&quot; value=&quot;5&quot;/&gt;&lt;property id=&quot;20300&quot; value=&quot;Slide 37 - &amp;quot;Serviços&amp;quot;&quot;/&gt;&lt;property id=&quot;20307&quot; value=&quot;336&quot;/&gt;&lt;/object&gt;&lt;object type=&quot;3&quot; unique_id=&quot;11398&quot;&gt;&lt;property id=&quot;20148&quot; value=&quot;5&quot;/&gt;&lt;property id=&quot;20300&quot; value=&quot;Slide 38 - &amp;quot;Instalando Pacotes em Distribuições Debian&amp;quot;&quot;/&gt;&lt;property id=&quot;20307&quot; value=&quot;327&quot;/&gt;&lt;/object&gt;&lt;object type=&quot;3&quot; unique_id=&quot;11399&quot;&gt;&lt;property id=&quot;20148&quot; value=&quot;5&quot;/&gt;&lt;property id=&quot;20300&quot; value=&quot;Slide 39 - &amp;quot;Configurações&amp;quot;&quot;/&gt;&lt;property id=&quot;20307&quot; value=&quot;337&quot;/&gt;&lt;/object&gt;&lt;object type=&quot;3&quot; unique_id=&quot;11606&quot;&gt;&lt;property id=&quot;20148&quot; value=&quot;5&quot;/&gt;&lt;property id=&quot;20300&quot; value=&quot;Slide 7 - &amp;quot;Tanenbaum e o MINIX&amp;quot;&quot;/&gt;&lt;property id=&quot;20307&quot; value=&quot;338&quot;/&gt;&lt;/object&gt;&lt;object type=&quot;3&quot; unique_id=&quot;11607&quot;&gt;&lt;property id=&quot;20148&quot; value=&quot;5&quot;/&gt;&lt;property id=&quot;20300&quot; value=&quot;Slide 8 - &amp;quot;Tanenbaum e o MINIX&amp;quot;&quot;/&gt;&lt;property id=&quot;20307&quot; value=&quot;340&quot;/&gt;&lt;/object&gt;&lt;object type=&quot;3&quot; unique_id=&quot;11780&quot;&gt;&lt;property id=&quot;20148&quot; value=&quot;5&quot;/&gt;&lt;property id=&quot;20300&quot; value=&quot;Slide 6 - &amp;quot;Unix&amp;quot;&quot;/&gt;&lt;property id=&quot;20307&quot; value=&quot;341&quot;/&gt;&lt;/object&gt;&lt;object type=&quot;3&quot; unique_id=&quot;11993&quot;&gt;&lt;property id=&quot;20148&quot; value=&quot;5&quot;/&gt;&lt;property id=&quot;20300&quot; value=&quot;Slide 12&quot;/&gt;&lt;property id=&quot;20307&quot; value=&quot;343&quot;/&gt;&lt;/object&gt;&lt;object type=&quot;3&quot; unique_id=&quot;11994&quot;&gt;&lt;property id=&quot;20148&quot; value=&quot;5&quot;/&gt;&lt;property id=&quot;20300&quot; value=&quot;Slide 13&quot;/&gt;&lt;property id=&quot;20307&quot; value=&quot;342&quot;/&gt;&lt;/object&gt;&lt;object type=&quot;3&quot; unique_id=&quot;12215&quot;&gt;&lt;property id=&quot;20148&quot; value=&quot;5&quot;/&gt;&lt;property id=&quot;20300&quot; value=&quot;Slide 15 - &amp;quot;Distribuições&amp;quot;&quot;/&gt;&lt;property id=&quot;20307&quot; value=&quot;344&quot;/&gt;&lt;/object&gt;&lt;/object&gt;&lt;object type=&quot;8&quot; unique_id=&quot;10014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ltia_template">
  <a:themeElements>
    <a:clrScheme name="Ltia">
      <a:dk1>
        <a:srgbClr val="454545"/>
      </a:dk1>
      <a:lt1>
        <a:srgbClr val="FFFFFF"/>
      </a:lt1>
      <a:dk2>
        <a:srgbClr val="3C3C3C"/>
      </a:dk2>
      <a:lt2>
        <a:srgbClr val="F2F2F2"/>
      </a:lt2>
      <a:accent1>
        <a:srgbClr val="808285"/>
      </a:accent1>
      <a:accent2>
        <a:srgbClr val="A3A5A8"/>
      </a:accent2>
      <a:accent3>
        <a:srgbClr val="85D2D6"/>
      </a:accent3>
      <a:accent4>
        <a:srgbClr val="0499B6"/>
      </a:accent4>
      <a:accent5>
        <a:srgbClr val="62C190"/>
      </a:accent5>
      <a:accent6>
        <a:srgbClr val="ABD25F"/>
      </a:accent6>
      <a:hlink>
        <a:srgbClr val="0499B6"/>
      </a:hlink>
      <a:folHlink>
        <a:srgbClr val="85D2D6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Apresentacao e Agradecimento">
  <a:themeElements>
    <a:clrScheme name="Ltia">
      <a:dk1>
        <a:srgbClr val="454545"/>
      </a:dk1>
      <a:lt1>
        <a:srgbClr val="FFFFFF"/>
      </a:lt1>
      <a:dk2>
        <a:srgbClr val="3C3C3C"/>
      </a:dk2>
      <a:lt2>
        <a:srgbClr val="F2F2F2"/>
      </a:lt2>
      <a:accent1>
        <a:srgbClr val="808285"/>
      </a:accent1>
      <a:accent2>
        <a:srgbClr val="A3A5A8"/>
      </a:accent2>
      <a:accent3>
        <a:srgbClr val="85D2D6"/>
      </a:accent3>
      <a:accent4>
        <a:srgbClr val="0499B6"/>
      </a:accent4>
      <a:accent5>
        <a:srgbClr val="62C190"/>
      </a:accent5>
      <a:accent6>
        <a:srgbClr val="ABD25F"/>
      </a:accent6>
      <a:hlink>
        <a:srgbClr val="0499B6"/>
      </a:hlink>
      <a:folHlink>
        <a:srgbClr val="85D2D6"/>
      </a:folHlink>
    </a:clrScheme>
    <a:fontScheme name="Ltia">
      <a:majorFont>
        <a:latin typeface="Qlassik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Conteudo">
  <a:themeElements>
    <a:clrScheme name="Ltia">
      <a:dk1>
        <a:srgbClr val="454545"/>
      </a:dk1>
      <a:lt1>
        <a:srgbClr val="FFFFFF"/>
      </a:lt1>
      <a:dk2>
        <a:srgbClr val="3C3C3C"/>
      </a:dk2>
      <a:lt2>
        <a:srgbClr val="F2F2F2"/>
      </a:lt2>
      <a:accent1>
        <a:srgbClr val="808285"/>
      </a:accent1>
      <a:accent2>
        <a:srgbClr val="A3A5A8"/>
      </a:accent2>
      <a:accent3>
        <a:srgbClr val="85D2D6"/>
      </a:accent3>
      <a:accent4>
        <a:srgbClr val="0499B6"/>
      </a:accent4>
      <a:accent5>
        <a:srgbClr val="62C190"/>
      </a:accent5>
      <a:accent6>
        <a:srgbClr val="ABD25F"/>
      </a:accent6>
      <a:hlink>
        <a:srgbClr val="0499B6"/>
      </a:hlink>
      <a:folHlink>
        <a:srgbClr val="85D2D6"/>
      </a:folHlink>
    </a:clrScheme>
    <a:fontScheme name="Ltia">
      <a:majorFont>
        <a:latin typeface="Qlassik Bold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/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ltia_template</Template>
  <TotalTime>837</TotalTime>
  <Words>1774</Words>
  <Application>Microsoft Office PowerPoint</Application>
  <PresentationFormat>Apresentação na tela (4:3)</PresentationFormat>
  <Paragraphs>236</Paragraphs>
  <Slides>40</Slides>
  <Notes>11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40</vt:i4>
      </vt:variant>
    </vt:vector>
  </HeadingPairs>
  <TitlesOfParts>
    <vt:vector size="50" baseType="lpstr">
      <vt:lpstr>Qlassik Medium</vt:lpstr>
      <vt:lpstr>Calibri Light</vt:lpstr>
      <vt:lpstr>Calibri</vt:lpstr>
      <vt:lpstr>Courier New</vt:lpstr>
      <vt:lpstr>Qlassik Bold</vt:lpstr>
      <vt:lpstr>Arial</vt:lpstr>
      <vt:lpstr>Consolas</vt:lpstr>
      <vt:lpstr>ltia_template</vt:lpstr>
      <vt:lpstr>Apresentacao e Agradecimento</vt:lpstr>
      <vt:lpstr>Conteudo</vt:lpstr>
      <vt:lpstr>Apresentação do PowerPoint</vt:lpstr>
      <vt:lpstr>Introdução ao Linux</vt:lpstr>
      <vt:lpstr>O que é Linux</vt:lpstr>
      <vt:lpstr>Apresentação do PowerPoint</vt:lpstr>
      <vt:lpstr>Agenda</vt:lpstr>
      <vt:lpstr>Unix</vt:lpstr>
      <vt:lpstr>Tanenbaum e o MINIX</vt:lpstr>
      <vt:lpstr>Tanenbaum e o MINIX</vt:lpstr>
      <vt:lpstr>Começo do Linux</vt:lpstr>
      <vt:lpstr>Projeto GNU</vt:lpstr>
      <vt:lpstr>GNU/Linux</vt:lpstr>
      <vt:lpstr>Apresentação do PowerPoint</vt:lpstr>
      <vt:lpstr>Apresentação do PowerPoint</vt:lpstr>
      <vt:lpstr>Distribuições</vt:lpstr>
      <vt:lpstr>Distribuições</vt:lpstr>
      <vt:lpstr>Distribuições</vt:lpstr>
      <vt:lpstr>Distribuições Exóticas</vt:lpstr>
      <vt:lpstr>Gerenciadores de Pacotes</vt:lpstr>
      <vt:lpstr>Gerenciadores de Pacotes</vt:lpstr>
      <vt:lpstr>Sistema de Arquivos</vt:lpstr>
      <vt:lpstr>Árvore de Diretórios</vt:lpstr>
      <vt:lpstr>Árvore de Diretórios</vt:lpstr>
      <vt:lpstr>Árvore de Diretórios</vt:lpstr>
      <vt:lpstr>Árvore de Diretórios</vt:lpstr>
      <vt:lpstr>Kernel Panic e Oopses</vt:lpstr>
      <vt:lpstr>Segurança</vt:lpstr>
      <vt:lpstr>Como obter ajuda</vt:lpstr>
      <vt:lpstr>Apresentação do PowerPoint</vt:lpstr>
      <vt:lpstr>Prática</vt:lpstr>
      <vt:lpstr>Login</vt:lpstr>
      <vt:lpstr>Terminal</vt:lpstr>
      <vt:lpstr>Diretórios</vt:lpstr>
      <vt:lpstr>Arquivos, permissões e fluxos</vt:lpstr>
      <vt:lpstr>Usuarios e Grupo de Usuarios</vt:lpstr>
      <vt:lpstr>Usuarios e Grupos de Usuarios</vt:lpstr>
      <vt:lpstr>Sudo</vt:lpstr>
      <vt:lpstr>Serviços</vt:lpstr>
      <vt:lpstr>Instalando Pacotes em Distribuições Debian</vt:lpstr>
      <vt:lpstr>Configurações</vt:lpstr>
      <vt:lpstr>Obrigado!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Introdução ao Linux por Ltia UNESP - 2015</dc:title>
  <dc:creator/>
  <cp:lastModifiedBy>puhl</cp:lastModifiedBy>
  <cp:revision>97</cp:revision>
  <dcterms:created xsi:type="dcterms:W3CDTF">2010-09-22T17:35:16Z</dcterms:created>
  <dcterms:modified xsi:type="dcterms:W3CDTF">2015-10-23T02:21:49Z</dcterms:modified>
</cp:coreProperties>
</file>